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15C1C9F-A594-4033-8B5B-88DCCDF4A999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B477F"/>
    <a:srgbClr val="8CE838"/>
    <a:srgbClr val="CC99FF"/>
    <a:srgbClr val="F880A2"/>
    <a:srgbClr val="ED6FB1"/>
    <a:srgbClr val="D11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nnan M" userId="1a791424-328a-4f4c-a7e3-559fc78e9fd4" providerId="ADAL" clId="{2FE79280-6D42-4803-8828-095C0C09A875}"/>
    <pc:docChg chg="modSld">
      <pc:chgData name="Brennan M" userId="1a791424-328a-4f4c-a7e3-559fc78e9fd4" providerId="ADAL" clId="{2FE79280-6D42-4803-8828-095C0C09A875}" dt="2023-04-16T09:29:51.226" v="189" actId="20577"/>
      <pc:docMkLst>
        <pc:docMk/>
      </pc:docMkLst>
      <pc:sldChg chg="modSp mod">
        <pc:chgData name="Brennan M" userId="1a791424-328a-4f4c-a7e3-559fc78e9fd4" providerId="ADAL" clId="{2FE79280-6D42-4803-8828-095C0C09A875}" dt="2023-04-16T09:25:54.470" v="117" actId="20577"/>
        <pc:sldMkLst>
          <pc:docMk/>
          <pc:sldMk cId="1505186612" sldId="256"/>
        </pc:sldMkLst>
        <pc:spChg chg="mod">
          <ac:chgData name="Brennan M" userId="1a791424-328a-4f4c-a7e3-559fc78e9fd4" providerId="ADAL" clId="{2FE79280-6D42-4803-8828-095C0C09A875}" dt="2023-04-16T09:24:27.254" v="0" actId="113"/>
          <ac:spMkLst>
            <pc:docMk/>
            <pc:sldMk cId="1505186612" sldId="256"/>
            <ac:spMk id="2" creationId="{9437D1E8-03B2-4FD6-9A1F-7442E68D7C70}"/>
          </ac:spMkLst>
        </pc:spChg>
        <pc:spChg chg="mod">
          <ac:chgData name="Brennan M" userId="1a791424-328a-4f4c-a7e3-559fc78e9fd4" providerId="ADAL" clId="{2FE79280-6D42-4803-8828-095C0C09A875}" dt="2023-04-16T09:24:54.017" v="20" actId="20577"/>
          <ac:spMkLst>
            <pc:docMk/>
            <pc:sldMk cId="1505186612" sldId="256"/>
            <ac:spMk id="5" creationId="{107F5B71-7344-49DB-B89A-4B4371E5303A}"/>
          </ac:spMkLst>
        </pc:spChg>
        <pc:spChg chg="mod">
          <ac:chgData name="Brennan M" userId="1a791424-328a-4f4c-a7e3-559fc78e9fd4" providerId="ADAL" clId="{2FE79280-6D42-4803-8828-095C0C09A875}" dt="2023-04-16T09:25:54.470" v="117" actId="20577"/>
          <ac:spMkLst>
            <pc:docMk/>
            <pc:sldMk cId="1505186612" sldId="256"/>
            <ac:spMk id="7" creationId="{80E3A0B5-BF89-4D32-AE03-E08828369DC1}"/>
          </ac:spMkLst>
        </pc:spChg>
      </pc:sldChg>
      <pc:sldChg chg="modSp mod">
        <pc:chgData name="Brennan M" userId="1a791424-328a-4f4c-a7e3-559fc78e9fd4" providerId="ADAL" clId="{2FE79280-6D42-4803-8828-095C0C09A875}" dt="2023-04-16T09:28:04.956" v="139" actId="20577"/>
        <pc:sldMkLst>
          <pc:docMk/>
          <pc:sldMk cId="1240158918" sldId="257"/>
        </pc:sldMkLst>
        <pc:spChg chg="mod">
          <ac:chgData name="Brennan M" userId="1a791424-328a-4f4c-a7e3-559fc78e9fd4" providerId="ADAL" clId="{2FE79280-6D42-4803-8828-095C0C09A875}" dt="2023-04-16T09:28:04.956" v="139" actId="20577"/>
          <ac:spMkLst>
            <pc:docMk/>
            <pc:sldMk cId="1240158918" sldId="257"/>
            <ac:spMk id="7" creationId="{9DCCB710-2482-4B02-8735-238E31798E46}"/>
          </ac:spMkLst>
        </pc:spChg>
      </pc:sldChg>
      <pc:sldChg chg="modSp mod">
        <pc:chgData name="Brennan M" userId="1a791424-328a-4f4c-a7e3-559fc78e9fd4" providerId="ADAL" clId="{2FE79280-6D42-4803-8828-095C0C09A875}" dt="2023-04-16T09:29:51.226" v="189" actId="20577"/>
        <pc:sldMkLst>
          <pc:docMk/>
          <pc:sldMk cId="4176938667" sldId="259"/>
        </pc:sldMkLst>
        <pc:spChg chg="mod">
          <ac:chgData name="Brennan M" userId="1a791424-328a-4f4c-a7e3-559fc78e9fd4" providerId="ADAL" clId="{2FE79280-6D42-4803-8828-095C0C09A875}" dt="2023-04-16T09:29:51.226" v="189" actId="20577"/>
          <ac:spMkLst>
            <pc:docMk/>
            <pc:sldMk cId="4176938667" sldId="259"/>
            <ac:spMk id="3" creationId="{283B50C0-7685-46CC-98C6-152C2B6F74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8F751-8500-4E6D-BA55-47A4DA6F3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49071C-6A3C-4BBB-BA52-AAEB39572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D9D52-FE96-4486-BE4F-57827794B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1FAFD-706F-4A18-8D24-8B4CFBC1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4DD6C-9775-4036-80CE-EC3CA1FB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81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781F4-C176-470F-9FC1-BB2F2CC5C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FB89F2-D06A-4ADF-98D2-BD9737B09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64DF1-A1AE-4049-BE57-88649F33E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6293A-599A-4DAF-952C-382961AD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CC8D1-119C-49E9-9A9D-2D85F0AE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2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67013F-5453-455E-9C09-5DBA6D5083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530726-1720-4B3F-8239-8DD93A20A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BB726-A827-4527-8853-AC5FBD92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D9752-B64E-4E31-933D-65E522814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4ECF8-1DEE-4A96-8AF2-9B523012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3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8EB6D-F3E1-4BA0-9B9B-906F494AB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FCCDA-D182-4627-9566-39C73E680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37EA1-6C13-4FB1-AADA-52AE90539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D8AA4-0EFF-47FF-A385-16DE6F55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3FB33-773C-4C13-82A2-4130F3698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3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5EE08-453D-4A72-8918-5378E8080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EF3EB-C166-4341-B677-58FA3FCF0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2DA06-E0F5-453A-85DE-A652503B1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989F7-0DA7-4A13-AB83-A80519C1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29FEE-26B6-41FA-A3F8-06957209E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96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A57D6-46A0-4D19-B815-2DCBFC8D7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3553F-33E9-44D1-BEC3-2CC1A2536C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F93408-A4A2-4DB2-8575-8DDD8A4D9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E067-B682-4504-9489-D32681D72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096C9-2EAC-444B-BA31-F4A908AF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ADDB3-73AE-4AA8-83DF-CE3C7587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51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B222B-3604-4C2D-8B0A-8E6295F1B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78AAF-986D-496E-99C3-90B466A0D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1E540-B363-49E7-970F-3829CBEA3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ADEC9E-B5C2-4934-A91F-C36EDFCB21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52C04D-46F6-49A6-B938-F5E71BE9E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EA4315-7168-4463-95F2-5D6C9093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017C80-15B4-4798-A4F8-6EECBA57E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8D4787-CC90-42E3-9A8C-4BF9EFA4F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35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DCC3-9D24-4DF0-BF0C-3D09C470D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0B6B34-7929-4CFE-8FE2-678E42BA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46A5C-7897-4074-95E1-EFD9C444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ADBE3-3AA0-46C4-8187-63E85F5FD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29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AE9E0D-E297-442D-9299-CD2359E10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D2F01-35C1-43BD-A420-265B630D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BD89D-7B10-4965-B1BA-85BD5193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56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4053-5FF9-4B05-B1E9-048105CCE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613C5-4C29-4EA8-AB39-92B1067D9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03F45-836A-413B-83C0-9359C1015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5A9BD-A2AF-4630-B130-5A9842A74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DF574-6B1E-46AF-9ECA-EF2C1DE4C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B972C-94C6-401A-B8B8-32A2CB3EF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78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EE39-BA31-493C-AD73-728DA14AF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0F2E67-386A-4816-8C3B-CB5E97089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6E3E0B-54B6-4E13-9438-D1CE1E18F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1FA84-13A5-4C0F-AC5B-C22EB1240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79A99B-4A50-4938-8DD3-7D31391A8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21C1D-9E03-4A8D-B910-AA1A5BF6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60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B6891C-A1C7-4CEC-A9E6-FB992397A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02323-7455-41A7-98FE-A33E706EE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1041C-782F-4E66-87C6-C8F042FF4B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43B42-63EF-4C2B-94DE-60B5B6E466F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92555-CC48-4779-84A1-F60176CF1B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59138-096C-4E55-B014-F0E2D9B74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702F2-6FFC-4B90-83ED-44706F971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69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7D1E8-03B2-4FD6-9A1F-7442E68D7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3" y="108850"/>
            <a:ext cx="8322366" cy="716011"/>
          </a:xfrm>
          <a:solidFill>
            <a:srgbClr val="8CE838"/>
          </a:solidFill>
        </p:spPr>
        <p:txBody>
          <a:bodyPr>
            <a:normAutofit fontScale="90000"/>
          </a:bodyPr>
          <a:lstStyle/>
          <a:p>
            <a:pPr algn="l"/>
            <a:r>
              <a:rPr lang="en-GB" sz="3600" b="1" dirty="0"/>
              <a:t>GCSE Art &amp; Design AO1 (25%)</a:t>
            </a:r>
            <a:br>
              <a:rPr lang="en-GB" dirty="0"/>
            </a:br>
            <a:r>
              <a:rPr lang="en-GB" sz="1800" b="1" dirty="0"/>
              <a:t>Develop ideas</a:t>
            </a:r>
            <a:r>
              <a:rPr lang="en-GB" sz="1800" dirty="0"/>
              <a:t> through investigations, demonstrating critical </a:t>
            </a:r>
            <a:r>
              <a:rPr lang="en-GB" sz="1800" b="1" dirty="0"/>
              <a:t>understanding of sources.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A9626-E679-45D6-8072-98B54E021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26447" y="68664"/>
            <a:ext cx="1878751" cy="6735083"/>
          </a:xfrm>
          <a:solidFill>
            <a:srgbClr val="00B0F0"/>
          </a:solidFill>
        </p:spPr>
        <p:txBody>
          <a:bodyPr>
            <a:normAutofit fontScale="25000" lnSpcReduction="20000"/>
          </a:bodyPr>
          <a:lstStyle/>
          <a:p>
            <a:pPr algn="l"/>
            <a:r>
              <a:rPr lang="en-GB" sz="9600" b="1" u="sng" dirty="0"/>
              <a:t>Key words:</a:t>
            </a:r>
            <a:endParaRPr lang="en-GB" sz="7200" dirty="0"/>
          </a:p>
          <a:p>
            <a:pPr algn="l"/>
            <a:r>
              <a:rPr lang="en-GB" sz="7200" dirty="0"/>
              <a:t>Explore</a:t>
            </a:r>
          </a:p>
          <a:p>
            <a:pPr algn="l"/>
            <a:r>
              <a:rPr lang="en-GB" sz="7200" dirty="0"/>
              <a:t>Content</a:t>
            </a:r>
          </a:p>
          <a:p>
            <a:pPr algn="l"/>
            <a:r>
              <a:rPr lang="en-GB" sz="7200" dirty="0"/>
              <a:t>Style</a:t>
            </a:r>
          </a:p>
          <a:p>
            <a:pPr algn="l"/>
            <a:r>
              <a:rPr lang="en-GB" sz="7200" dirty="0"/>
              <a:t>Process</a:t>
            </a:r>
          </a:p>
          <a:p>
            <a:pPr algn="l"/>
            <a:r>
              <a:rPr lang="en-GB" sz="7200" dirty="0"/>
              <a:t>Annotate</a:t>
            </a:r>
          </a:p>
          <a:p>
            <a:pPr algn="l"/>
            <a:r>
              <a:rPr lang="en-GB" sz="7200" dirty="0"/>
              <a:t>Connotation</a:t>
            </a:r>
          </a:p>
          <a:p>
            <a:pPr algn="l"/>
            <a:r>
              <a:rPr lang="en-GB" sz="7200" dirty="0"/>
              <a:t>Technique</a:t>
            </a:r>
          </a:p>
          <a:p>
            <a:pPr algn="l"/>
            <a:r>
              <a:rPr lang="en-GB" sz="7200" dirty="0"/>
              <a:t>Colour</a:t>
            </a:r>
          </a:p>
          <a:p>
            <a:pPr algn="l"/>
            <a:r>
              <a:rPr lang="en-GB" sz="7200" dirty="0"/>
              <a:t>Line</a:t>
            </a:r>
          </a:p>
          <a:p>
            <a:pPr algn="l"/>
            <a:r>
              <a:rPr lang="en-GB" sz="7200" dirty="0"/>
              <a:t>Tone</a:t>
            </a:r>
          </a:p>
          <a:p>
            <a:pPr algn="l"/>
            <a:r>
              <a:rPr lang="en-GB" sz="7200" dirty="0"/>
              <a:t>Form</a:t>
            </a:r>
          </a:p>
          <a:p>
            <a:pPr algn="l"/>
            <a:r>
              <a:rPr lang="en-GB" sz="7200" dirty="0"/>
              <a:t>Texture</a:t>
            </a:r>
          </a:p>
          <a:p>
            <a:pPr algn="l"/>
            <a:r>
              <a:rPr lang="en-GB" sz="7200" dirty="0"/>
              <a:t>Shape</a:t>
            </a:r>
          </a:p>
          <a:p>
            <a:pPr algn="l"/>
            <a:r>
              <a:rPr lang="en-GB" sz="7200" dirty="0"/>
              <a:t>Decoration</a:t>
            </a:r>
          </a:p>
          <a:p>
            <a:pPr algn="l"/>
            <a:r>
              <a:rPr lang="en-GB" sz="7200" dirty="0"/>
              <a:t>Repetition</a:t>
            </a:r>
          </a:p>
          <a:p>
            <a:pPr algn="l"/>
            <a:r>
              <a:rPr lang="en-GB" sz="7200" dirty="0"/>
              <a:t>Scale</a:t>
            </a:r>
          </a:p>
          <a:p>
            <a:pPr algn="l"/>
            <a:r>
              <a:rPr lang="en-GB" sz="7200" dirty="0"/>
              <a:t>Structure</a:t>
            </a:r>
          </a:p>
          <a:p>
            <a:pPr algn="l"/>
            <a:r>
              <a:rPr lang="en-GB" sz="7200" dirty="0"/>
              <a:t>Pattern</a:t>
            </a:r>
          </a:p>
          <a:p>
            <a:pPr algn="l"/>
            <a:r>
              <a:rPr lang="en-GB" sz="7200" dirty="0"/>
              <a:t>Composition</a:t>
            </a:r>
          </a:p>
          <a:p>
            <a:pPr algn="l"/>
            <a:r>
              <a:rPr lang="en-GB" sz="7200" dirty="0"/>
              <a:t>Mood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7F5B71-7344-49DB-B89A-4B4371E5303A}"/>
              </a:ext>
            </a:extLst>
          </p:cNvPr>
          <p:cNvSpPr txBox="1"/>
          <p:nvPr/>
        </p:nvSpPr>
        <p:spPr>
          <a:xfrm>
            <a:off x="131093" y="902709"/>
            <a:ext cx="3644348" cy="46474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What is a Source?</a:t>
            </a:r>
          </a:p>
          <a:p>
            <a:r>
              <a:rPr lang="en-GB" sz="1600" dirty="0"/>
              <a:t>A source can be anything you are inspired by, examples are listed below that can be included in your sketchbook.</a:t>
            </a:r>
          </a:p>
          <a:p>
            <a:r>
              <a:rPr lang="en-GB" sz="1600" b="1" u="sng" dirty="0"/>
              <a:t>Mind Map:</a:t>
            </a:r>
          </a:p>
          <a:p>
            <a:r>
              <a:rPr lang="en-GB" sz="1600" dirty="0"/>
              <a:t>Mind map all the things you can think of relating to your topic, this can include images, photos, keywords</a:t>
            </a:r>
          </a:p>
          <a:p>
            <a:r>
              <a:rPr lang="en-GB" sz="1600" b="1" u="sng" dirty="0"/>
              <a:t>Mood Board: </a:t>
            </a:r>
            <a:r>
              <a:rPr lang="en-GB" sz="1600" dirty="0"/>
              <a:t>Collect images linked to your theme and add to a mood board, annotate/keywords/drawings </a:t>
            </a:r>
          </a:p>
          <a:p>
            <a:r>
              <a:rPr lang="en-GB" sz="1600" b="1" u="sng" dirty="0"/>
              <a:t>Artist/Designer Analysis: </a:t>
            </a:r>
            <a:r>
              <a:rPr lang="en-GB" sz="1600" dirty="0"/>
              <a:t>Look at an existing Artist and complete an Analysis of their work.</a:t>
            </a:r>
          </a:p>
          <a:p>
            <a:r>
              <a:rPr lang="en-GB" sz="1600" b="1" u="sng" dirty="0"/>
              <a:t>Take your own photographs: </a:t>
            </a:r>
            <a:r>
              <a:rPr lang="en-GB" sz="1600" dirty="0"/>
              <a:t>You can use your own photos as a source of inspiration. Annotate them explaining how they link to your theme.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94ADBB-6407-476E-9D5B-82C516E0019C}"/>
              </a:ext>
            </a:extLst>
          </p:cNvPr>
          <p:cNvSpPr txBox="1"/>
          <p:nvPr/>
        </p:nvSpPr>
        <p:spPr>
          <a:xfrm>
            <a:off x="3867391" y="902709"/>
            <a:ext cx="4586068" cy="4647426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How to Analyse an Artist: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Introduce their work, key facts only.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Are there any social, environmental, economic moral issues surrounding their work at that time?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Consider what key features appear regularly in the artist’s work, why might that be?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What colours do they use a lot of? What effect does this give? Mood created?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Who do you think their work is aimed at? Why?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Include your opinion -  what you like/ dislike about the artwork and why?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What techniques, materials are used? Could different techniques be used to create different effects?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How will this artist inspire your 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How does the artist fit with the theme?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What techniques will you take away and why?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Why is it inspiring to you? Be Positive!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E3A0B5-BF89-4D32-AE03-E08828369DC1}"/>
              </a:ext>
            </a:extLst>
          </p:cNvPr>
          <p:cNvSpPr txBox="1"/>
          <p:nvPr/>
        </p:nvSpPr>
        <p:spPr>
          <a:xfrm>
            <a:off x="93170" y="5614821"/>
            <a:ext cx="8322365" cy="1200329"/>
          </a:xfrm>
          <a:prstGeom prst="rect">
            <a:avLst/>
          </a:prstGeom>
          <a:solidFill>
            <a:srgbClr val="F880A2"/>
          </a:solidFill>
        </p:spPr>
        <p:txBody>
          <a:bodyPr wrap="square" rtlCol="0">
            <a:spAutoFit/>
          </a:bodyPr>
          <a:lstStyle/>
          <a:p>
            <a:r>
              <a:rPr lang="en-GB" b="1" u="sng" dirty="0"/>
              <a:t>Below are some examples of what you need to do when you have analysed a source :</a:t>
            </a:r>
          </a:p>
          <a:p>
            <a:r>
              <a:rPr lang="en-GB" dirty="0"/>
              <a:t>Complete your own response as a “mini study” using your source as inspiration.</a:t>
            </a:r>
          </a:p>
          <a:p>
            <a:r>
              <a:rPr lang="en-GB" dirty="0"/>
              <a:t>Do some initial sketches from the images.</a:t>
            </a:r>
          </a:p>
          <a:p>
            <a:r>
              <a:rPr lang="en-GB" dirty="0"/>
              <a:t>Use the </a:t>
            </a:r>
            <a:r>
              <a:rPr lang="en-GB" b="1" dirty="0"/>
              <a:t>TWISBOQ method </a:t>
            </a:r>
            <a:r>
              <a:rPr lang="en-GB" dirty="0"/>
              <a:t>when completing artist research pages</a:t>
            </a:r>
            <a:endParaRPr lang="en-GB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FB3674-658E-4AEF-8617-F91E85B0EA0C}"/>
              </a:ext>
            </a:extLst>
          </p:cNvPr>
          <p:cNvSpPr txBox="1"/>
          <p:nvPr/>
        </p:nvSpPr>
        <p:spPr>
          <a:xfrm>
            <a:off x="10516110" y="110480"/>
            <a:ext cx="1496070" cy="66479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Key points:</a:t>
            </a:r>
          </a:p>
          <a:p>
            <a:r>
              <a:rPr lang="en-GB" dirty="0"/>
              <a:t>There is a difference between analysing and stating. </a:t>
            </a:r>
            <a:r>
              <a:rPr lang="en-GB" b="1" dirty="0"/>
              <a:t>Analysing</a:t>
            </a:r>
            <a:r>
              <a:rPr lang="en-GB" dirty="0"/>
              <a:t> will always get you more marks.</a:t>
            </a:r>
          </a:p>
          <a:p>
            <a:endParaRPr lang="en-GB" dirty="0"/>
          </a:p>
          <a:p>
            <a:r>
              <a:rPr lang="en-GB" u="sng" dirty="0"/>
              <a:t>Denotation: </a:t>
            </a:r>
            <a:r>
              <a:rPr lang="en-GB" dirty="0"/>
              <a:t>Literally stating what something is.</a:t>
            </a:r>
          </a:p>
          <a:p>
            <a:endParaRPr lang="en-GB" dirty="0"/>
          </a:p>
          <a:p>
            <a:r>
              <a:rPr lang="en-GB" u="sng" dirty="0"/>
              <a:t>Connotation: </a:t>
            </a:r>
          </a:p>
          <a:p>
            <a:r>
              <a:rPr lang="en-GB" dirty="0"/>
              <a:t>Explaining the meaning of something, what it connotes. </a:t>
            </a:r>
          </a:p>
        </p:txBody>
      </p:sp>
    </p:spTree>
    <p:extLst>
      <p:ext uri="{BB962C8B-B14F-4D97-AF65-F5344CB8AC3E}">
        <p14:creationId xmlns:p14="http://schemas.microsoft.com/office/powerpoint/2010/main" val="150518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ACFEE-9A4E-494E-8AA1-F52743477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52" y="86920"/>
            <a:ext cx="6378526" cy="911027"/>
          </a:xfrm>
          <a:solidFill>
            <a:srgbClr val="CC99FF"/>
          </a:solidFill>
        </p:spPr>
        <p:txBody>
          <a:bodyPr>
            <a:normAutofit fontScale="90000"/>
          </a:bodyPr>
          <a:lstStyle/>
          <a:p>
            <a:r>
              <a:rPr lang="en-GB" sz="3600" b="1" dirty="0"/>
              <a:t>GCSE Art &amp; Design AO2 (25%)</a:t>
            </a:r>
            <a:br>
              <a:rPr lang="en-GB" sz="4400" b="1" dirty="0"/>
            </a:br>
            <a:r>
              <a:rPr lang="en-GB" sz="1800" b="1" dirty="0"/>
              <a:t>Refine work </a:t>
            </a:r>
            <a:r>
              <a:rPr lang="en-GB" sz="1800" dirty="0"/>
              <a:t>by exploring ideas, selecting and </a:t>
            </a:r>
            <a:r>
              <a:rPr lang="en-GB" sz="1800" b="1" dirty="0"/>
              <a:t>experimenting</a:t>
            </a:r>
            <a:r>
              <a:rPr lang="en-GB" sz="1800" dirty="0"/>
              <a:t> with appropriate media, materials, processes and techniques.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0E358-BA7D-4669-97C4-2417903DD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019" y="1103689"/>
            <a:ext cx="3114821" cy="5595751"/>
          </a:xfrm>
          <a:solidFill>
            <a:srgbClr val="8CE838"/>
          </a:solidFill>
        </p:spPr>
        <p:txBody>
          <a:bodyPr>
            <a:normAutofit fontScale="85000" lnSpcReduction="10000"/>
          </a:bodyPr>
          <a:lstStyle/>
          <a:p>
            <a:r>
              <a:rPr lang="en-GB" b="1" u="sng" dirty="0"/>
              <a:t>How do I meet the assessment objectives?</a:t>
            </a:r>
          </a:p>
          <a:p>
            <a:r>
              <a:rPr lang="en-GB" sz="2000" b="1" dirty="0"/>
              <a:t>Refine work: </a:t>
            </a:r>
            <a:r>
              <a:rPr lang="en-GB" sz="2000" dirty="0"/>
              <a:t>Quality over quantity. Go back to previous tasks and develop, modify or improve them. Compare artwork - what is successful?</a:t>
            </a:r>
          </a:p>
          <a:p>
            <a:r>
              <a:rPr lang="en-GB" sz="2000" b="1" dirty="0"/>
              <a:t>Explore ideas: </a:t>
            </a:r>
            <a:r>
              <a:rPr lang="en-GB" sz="2000" dirty="0"/>
              <a:t>This can be as a sketch or technique. Try to create the idea in your head and remember if it does not work…don’t worry! Mistakes also get marks.</a:t>
            </a:r>
          </a:p>
          <a:p>
            <a:r>
              <a:rPr lang="en-GB" sz="2000" b="1" dirty="0"/>
              <a:t>Experimenting with appropriate media, materials and techniques: </a:t>
            </a:r>
            <a:r>
              <a:rPr lang="en-GB" sz="2000" dirty="0"/>
              <a:t>Practice creating work using a wide range of techniques using the correct materials. Don’t be afraid to experiment and combine different techniques. Think outside the box.</a:t>
            </a:r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6AB832-CC47-40AA-B4A5-9A32F00FA5D5}"/>
              </a:ext>
            </a:extLst>
          </p:cNvPr>
          <p:cNvSpPr txBox="1"/>
          <p:nvPr/>
        </p:nvSpPr>
        <p:spPr>
          <a:xfrm>
            <a:off x="3352215" y="1166842"/>
            <a:ext cx="3114821" cy="452431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u="sng" dirty="0"/>
              <a:t>How to evaluate your work:</a:t>
            </a:r>
          </a:p>
          <a:p>
            <a:r>
              <a:rPr lang="en-GB" dirty="0"/>
              <a:t>What have you done?</a:t>
            </a:r>
          </a:p>
          <a:p>
            <a:r>
              <a:rPr lang="en-GB" dirty="0"/>
              <a:t>What techniques have you used?</a:t>
            </a:r>
          </a:p>
          <a:p>
            <a:r>
              <a:rPr lang="en-GB" dirty="0"/>
              <a:t>What inspired you?</a:t>
            </a:r>
          </a:p>
          <a:p>
            <a:r>
              <a:rPr lang="en-GB" dirty="0"/>
              <a:t>How does it relate to your theme?</a:t>
            </a:r>
          </a:p>
          <a:p>
            <a:r>
              <a:rPr lang="en-GB" dirty="0"/>
              <a:t>How have you created it?</a:t>
            </a:r>
          </a:p>
          <a:p>
            <a:r>
              <a:rPr lang="en-GB" dirty="0"/>
              <a:t>What do you like or dislike?</a:t>
            </a:r>
          </a:p>
          <a:p>
            <a:r>
              <a:rPr lang="en-GB" dirty="0"/>
              <a:t>Was it successful, if not, why?</a:t>
            </a:r>
          </a:p>
          <a:p>
            <a:r>
              <a:rPr lang="en-GB" dirty="0"/>
              <a:t>How could you improve it?</a:t>
            </a:r>
          </a:p>
          <a:p>
            <a:r>
              <a:rPr lang="en-GB" dirty="0"/>
              <a:t>What else could you try?</a:t>
            </a:r>
          </a:p>
          <a:p>
            <a:r>
              <a:rPr lang="en-GB" dirty="0"/>
              <a:t>Is there anything you would change? Why?</a:t>
            </a:r>
          </a:p>
          <a:p>
            <a:r>
              <a:rPr lang="en-GB" dirty="0"/>
              <a:t>How will you develop your work next?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AD9190-24D3-428C-9EE2-E687824C369E}"/>
              </a:ext>
            </a:extLst>
          </p:cNvPr>
          <p:cNvSpPr txBox="1"/>
          <p:nvPr/>
        </p:nvSpPr>
        <p:spPr>
          <a:xfrm>
            <a:off x="6601853" y="106568"/>
            <a:ext cx="2148253" cy="547842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b="1" u="sng" dirty="0"/>
              <a:t>Once you have completed work : </a:t>
            </a:r>
            <a:endParaRPr lang="en-GB" dirty="0"/>
          </a:p>
          <a:p>
            <a:r>
              <a:rPr lang="en-GB" dirty="0"/>
              <a:t>Evaluate your own work to help you refine your ideas and techniques further.</a:t>
            </a:r>
          </a:p>
          <a:p>
            <a:r>
              <a:rPr lang="en-GB" dirty="0"/>
              <a:t>Comment 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TONE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COLOUR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SHAPE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PATTERN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TEXTURE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COMPOSITION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MOOD/MEANING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LINKS TO ARTIST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NEXT STEPS…what do you plan to do next?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D29751-7DC3-4730-B2D0-A0DCB0F23057}"/>
              </a:ext>
            </a:extLst>
          </p:cNvPr>
          <p:cNvSpPr txBox="1"/>
          <p:nvPr/>
        </p:nvSpPr>
        <p:spPr>
          <a:xfrm>
            <a:off x="3390021" y="5776110"/>
            <a:ext cx="5411958" cy="923330"/>
          </a:xfrm>
          <a:prstGeom prst="rect">
            <a:avLst/>
          </a:prstGeom>
          <a:solidFill>
            <a:srgbClr val="FB477F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Never throw away any work! Mistakes are good in this subject,</a:t>
            </a:r>
            <a:r>
              <a:rPr lang="en-GB" dirty="0"/>
              <a:t> if you are unhappy with the outcome you need to evaluate why so that you can improve!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CCB710-2482-4B02-8735-238E31798E46}"/>
              </a:ext>
            </a:extLst>
          </p:cNvPr>
          <p:cNvSpPr txBox="1"/>
          <p:nvPr/>
        </p:nvSpPr>
        <p:spPr>
          <a:xfrm>
            <a:off x="8871733" y="106568"/>
            <a:ext cx="3096064" cy="66171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Materials to try: </a:t>
            </a:r>
          </a:p>
          <a:p>
            <a:r>
              <a:rPr lang="en-GB" sz="2000" dirty="0"/>
              <a:t>Pencil</a:t>
            </a:r>
          </a:p>
          <a:p>
            <a:r>
              <a:rPr lang="en-GB" sz="2000" dirty="0"/>
              <a:t>Biro</a:t>
            </a:r>
          </a:p>
          <a:p>
            <a:r>
              <a:rPr lang="en-GB" sz="2000" dirty="0"/>
              <a:t>Coffee stain</a:t>
            </a:r>
          </a:p>
          <a:p>
            <a:r>
              <a:rPr lang="en-GB" sz="2000" dirty="0"/>
              <a:t>Pastel (chalk/oil)</a:t>
            </a:r>
          </a:p>
          <a:p>
            <a:r>
              <a:rPr lang="en-GB" sz="2000" dirty="0"/>
              <a:t>Coloured pencil</a:t>
            </a:r>
          </a:p>
          <a:p>
            <a:r>
              <a:rPr lang="en-GB" sz="2000" dirty="0"/>
              <a:t>Acrylic paint</a:t>
            </a:r>
          </a:p>
          <a:p>
            <a:r>
              <a:rPr lang="en-GB" sz="2000" dirty="0"/>
              <a:t>Watercolour</a:t>
            </a:r>
          </a:p>
          <a:p>
            <a:r>
              <a:rPr lang="en-GB" sz="2000" dirty="0" err="1"/>
              <a:t>Polyprint</a:t>
            </a:r>
            <a:endParaRPr lang="en-GB" sz="2000" dirty="0"/>
          </a:p>
          <a:p>
            <a:r>
              <a:rPr lang="en-GB" sz="2000" dirty="0"/>
              <a:t>Monoprint</a:t>
            </a:r>
          </a:p>
          <a:p>
            <a:r>
              <a:rPr lang="en-GB" sz="2000" dirty="0" err="1"/>
              <a:t>Gelli</a:t>
            </a:r>
            <a:r>
              <a:rPr lang="en-GB" sz="2000" dirty="0"/>
              <a:t> print</a:t>
            </a:r>
          </a:p>
          <a:p>
            <a:r>
              <a:rPr lang="en-GB" sz="2000" dirty="0" err="1"/>
              <a:t>Collograph</a:t>
            </a:r>
            <a:endParaRPr lang="en-GB" sz="2000" dirty="0"/>
          </a:p>
          <a:p>
            <a:r>
              <a:rPr lang="en-GB" sz="2000" dirty="0"/>
              <a:t>Card construction</a:t>
            </a:r>
          </a:p>
          <a:p>
            <a:r>
              <a:rPr lang="en-GB" sz="2000" dirty="0"/>
              <a:t>Wire forms </a:t>
            </a:r>
          </a:p>
          <a:p>
            <a:r>
              <a:rPr lang="en-GB" sz="2000" dirty="0"/>
              <a:t>Papier mâché</a:t>
            </a:r>
          </a:p>
          <a:p>
            <a:r>
              <a:rPr lang="en-GB" sz="2000" dirty="0"/>
              <a:t>Clay</a:t>
            </a:r>
          </a:p>
          <a:p>
            <a:r>
              <a:rPr lang="en-GB" sz="2000" dirty="0"/>
              <a:t>Batik</a:t>
            </a:r>
          </a:p>
          <a:p>
            <a:r>
              <a:rPr lang="en-GB" sz="2000" dirty="0" err="1"/>
              <a:t>Tipex</a:t>
            </a:r>
            <a:r>
              <a:rPr lang="en-GB" sz="2000" dirty="0"/>
              <a:t> &amp; various pens</a:t>
            </a:r>
          </a:p>
          <a:p>
            <a:r>
              <a:rPr lang="en-GB" sz="2000" dirty="0"/>
              <a:t>Collage – various materials</a:t>
            </a:r>
          </a:p>
          <a:p>
            <a:r>
              <a:rPr lang="en-GB" sz="2000" dirty="0"/>
              <a:t>Sgraffito</a:t>
            </a:r>
          </a:p>
          <a:p>
            <a:r>
              <a:rPr lang="en-GB" sz="2000" dirty="0"/>
              <a:t>Photoshop &amp; digital media</a:t>
            </a:r>
          </a:p>
        </p:txBody>
      </p:sp>
    </p:spTree>
    <p:extLst>
      <p:ext uri="{BB962C8B-B14F-4D97-AF65-F5344CB8AC3E}">
        <p14:creationId xmlns:p14="http://schemas.microsoft.com/office/powerpoint/2010/main" val="1240158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D1C89-FD5F-4970-B3B0-02CCA7154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7511" y="121474"/>
            <a:ext cx="4075960" cy="5153912"/>
          </a:xfrm>
          <a:solidFill>
            <a:srgbClr val="CC99FF"/>
          </a:solidFill>
        </p:spPr>
        <p:txBody>
          <a:bodyPr>
            <a:normAutofit fontScale="92500" lnSpcReduction="20000"/>
          </a:bodyPr>
          <a:lstStyle/>
          <a:p>
            <a:r>
              <a:rPr lang="en-GB" b="1" u="sng" dirty="0"/>
              <a:t>How can I record my ideas? </a:t>
            </a:r>
          </a:p>
          <a:p>
            <a:r>
              <a:rPr lang="en-GB" sz="2100" dirty="0"/>
              <a:t>Recording ideas is really important to show the examiner your thought process and design development. Ways to record your ideas :</a:t>
            </a:r>
          </a:p>
          <a:p>
            <a:r>
              <a:rPr lang="en-GB" sz="2100" b="1" u="sng" dirty="0"/>
              <a:t>Design Ideas: </a:t>
            </a:r>
            <a:r>
              <a:rPr lang="en-GB" sz="2100" dirty="0"/>
              <a:t>Draw out your design ideas, they should be clearly inspired by the sources. Annotate these to explain your thought process. </a:t>
            </a:r>
          </a:p>
          <a:p>
            <a:r>
              <a:rPr lang="en-GB" sz="2100" b="1" u="sng" dirty="0"/>
              <a:t>Observational drawing: </a:t>
            </a:r>
            <a:r>
              <a:rPr lang="en-GB" sz="2100" dirty="0"/>
              <a:t>Sketching objects that relate to your theme and help to inspire design ideas. </a:t>
            </a:r>
          </a:p>
          <a:p>
            <a:r>
              <a:rPr lang="en-GB" sz="2100" b="1" u="sng" dirty="0"/>
              <a:t>Take Photographs: </a:t>
            </a:r>
            <a:r>
              <a:rPr lang="en-GB" sz="2100" dirty="0"/>
              <a:t>Take photographs of sources for inspiration or take photos when you are making stages of your work as evidence.</a:t>
            </a:r>
          </a:p>
          <a:p>
            <a:r>
              <a:rPr lang="en-GB" sz="2100" b="1" u="sng" dirty="0"/>
              <a:t>Annotation: </a:t>
            </a:r>
            <a:r>
              <a:rPr lang="en-GB" sz="2100" dirty="0"/>
              <a:t>Annotate to explain your thought, this can be in the form of bullet points.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EC3818-D3B7-40FC-AD27-EBCA6728C122}"/>
              </a:ext>
            </a:extLst>
          </p:cNvPr>
          <p:cNvSpPr txBox="1"/>
          <p:nvPr/>
        </p:nvSpPr>
        <p:spPr>
          <a:xfrm>
            <a:off x="126609" y="20777"/>
            <a:ext cx="7638757" cy="923330"/>
          </a:xfrm>
          <a:prstGeom prst="rect">
            <a:avLst/>
          </a:prstGeom>
          <a:solidFill>
            <a:srgbClr val="F880A2"/>
          </a:solidFill>
        </p:spPr>
        <p:txBody>
          <a:bodyPr wrap="square" rtlCol="0">
            <a:spAutoFit/>
          </a:bodyPr>
          <a:lstStyle/>
          <a:p>
            <a:r>
              <a:rPr lang="en-GB" sz="3600" dirty="0"/>
              <a:t>GCSE Art &amp; Design A03 (25%)</a:t>
            </a:r>
          </a:p>
          <a:p>
            <a:r>
              <a:rPr lang="en-GB" sz="1800" b="1" dirty="0"/>
              <a:t>Record ideas, observations and insights </a:t>
            </a:r>
            <a:r>
              <a:rPr lang="en-GB" sz="1800" dirty="0"/>
              <a:t>relevant to intentions as work progress.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BFC011-7CD8-43FF-B948-B0C53A893928}"/>
              </a:ext>
            </a:extLst>
          </p:cNvPr>
          <p:cNvSpPr txBox="1"/>
          <p:nvPr/>
        </p:nvSpPr>
        <p:spPr>
          <a:xfrm>
            <a:off x="3084495" y="997292"/>
            <a:ext cx="2702526" cy="440120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How to annotate your own work:</a:t>
            </a:r>
          </a:p>
          <a:p>
            <a:r>
              <a:rPr lang="en-GB" sz="1600" dirty="0"/>
              <a:t>What media, processes &amp; techniques have you used in your work and why?</a:t>
            </a:r>
          </a:p>
          <a:p>
            <a:r>
              <a:rPr lang="en-GB" sz="1600" dirty="0"/>
              <a:t>How does it link to the source material?</a:t>
            </a:r>
          </a:p>
          <a:p>
            <a:r>
              <a:rPr lang="en-GB" sz="1600" dirty="0"/>
              <a:t>What has inspired you?</a:t>
            </a:r>
          </a:p>
          <a:p>
            <a:r>
              <a:rPr lang="en-GB" sz="1600" dirty="0"/>
              <a:t>What have you found difficult?</a:t>
            </a:r>
          </a:p>
          <a:p>
            <a:r>
              <a:rPr lang="en-GB" sz="1600" dirty="0"/>
              <a:t>What areas are successful?</a:t>
            </a:r>
          </a:p>
          <a:p>
            <a:r>
              <a:rPr lang="en-GB" sz="1600" dirty="0"/>
              <a:t>What was effective?</a:t>
            </a:r>
          </a:p>
          <a:p>
            <a:r>
              <a:rPr lang="en-GB" sz="1600" dirty="0"/>
              <a:t>What improvements would you make to your work and why?</a:t>
            </a:r>
          </a:p>
          <a:p>
            <a:r>
              <a:rPr lang="en-GB" sz="1600" dirty="0"/>
              <a:t>How are you going to develop your work further?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69633C-7625-4C61-BE03-1A701A9C3B19}"/>
              </a:ext>
            </a:extLst>
          </p:cNvPr>
          <p:cNvSpPr txBox="1"/>
          <p:nvPr/>
        </p:nvSpPr>
        <p:spPr>
          <a:xfrm>
            <a:off x="177678" y="997292"/>
            <a:ext cx="2804672" cy="4832092"/>
          </a:xfrm>
          <a:prstGeom prst="rect">
            <a:avLst/>
          </a:prstGeom>
          <a:solidFill>
            <a:srgbClr val="8CE838"/>
          </a:solidFill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Developing Ideas:</a:t>
            </a:r>
          </a:p>
          <a:p>
            <a:r>
              <a:rPr lang="en-GB" sz="1600" dirty="0"/>
              <a:t>Once you have recorded your ideas develop them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Varying aspects of your ideas for example; the shape, size, colours etc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Use observational sketches to develop ideas (primary sources).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Take photographs and then annotate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Throughout your annotation underline any key points you have made or keywords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Reflect on work as it progresses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Use subject vocabulary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97D562-F1C9-4510-A0FE-53C64EADF5ED}"/>
              </a:ext>
            </a:extLst>
          </p:cNvPr>
          <p:cNvSpPr txBox="1"/>
          <p:nvPr/>
        </p:nvSpPr>
        <p:spPr>
          <a:xfrm>
            <a:off x="126609" y="5538873"/>
            <a:ext cx="8961120" cy="123110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Key Points to remember:</a:t>
            </a:r>
          </a:p>
          <a:p>
            <a:r>
              <a:rPr lang="en-GB" dirty="0"/>
              <a:t>All ideas should clearly relate to AO1 and AO2.</a:t>
            </a:r>
          </a:p>
          <a:p>
            <a:r>
              <a:rPr lang="en-GB" dirty="0"/>
              <a:t>All ideas should show how your sources have inspired them, include this in your annotation.</a:t>
            </a:r>
          </a:p>
          <a:p>
            <a:r>
              <a:rPr lang="en-GB" dirty="0"/>
              <a:t>All ideas should use various materials, processes and techniques.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2E96C6-55FE-42D0-BBE8-EB7D72230593}"/>
              </a:ext>
            </a:extLst>
          </p:cNvPr>
          <p:cNvSpPr txBox="1"/>
          <p:nvPr/>
        </p:nvSpPr>
        <p:spPr>
          <a:xfrm>
            <a:off x="5847473" y="1212735"/>
            <a:ext cx="1825129" cy="39703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Media you can use to record ideas: </a:t>
            </a:r>
            <a:endParaRPr lang="en-GB" b="1" u="sng" dirty="0"/>
          </a:p>
          <a:p>
            <a:r>
              <a:rPr lang="en-GB" dirty="0"/>
              <a:t>Pencil</a:t>
            </a:r>
          </a:p>
          <a:p>
            <a:r>
              <a:rPr lang="en-GB" dirty="0"/>
              <a:t>Pen</a:t>
            </a:r>
          </a:p>
          <a:p>
            <a:r>
              <a:rPr lang="en-GB" dirty="0"/>
              <a:t>Collage</a:t>
            </a:r>
          </a:p>
          <a:p>
            <a:r>
              <a:rPr lang="en-GB" dirty="0"/>
              <a:t>Chalk </a:t>
            </a:r>
          </a:p>
          <a:p>
            <a:r>
              <a:rPr lang="en-GB" dirty="0"/>
              <a:t>Pencil crayons</a:t>
            </a:r>
          </a:p>
          <a:p>
            <a:r>
              <a:rPr lang="en-GB" dirty="0"/>
              <a:t>Watercolour</a:t>
            </a:r>
          </a:p>
          <a:p>
            <a:r>
              <a:rPr lang="en-GB" dirty="0"/>
              <a:t>Acrylic paint</a:t>
            </a:r>
          </a:p>
          <a:p>
            <a:r>
              <a:rPr lang="en-GB" dirty="0"/>
              <a:t>Photographs</a:t>
            </a:r>
          </a:p>
          <a:p>
            <a:r>
              <a:rPr lang="en-GB" dirty="0"/>
              <a:t>Charcoal</a:t>
            </a:r>
          </a:p>
          <a:p>
            <a:r>
              <a:rPr lang="en-GB" dirty="0"/>
              <a:t>Ink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6852EE-93BD-437D-BFCD-42535AD2C626}"/>
              </a:ext>
            </a:extLst>
          </p:cNvPr>
          <p:cNvSpPr txBox="1"/>
          <p:nvPr/>
        </p:nvSpPr>
        <p:spPr>
          <a:xfrm>
            <a:off x="9200271" y="5275386"/>
            <a:ext cx="2743200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Annotation </a:t>
            </a:r>
            <a:r>
              <a:rPr lang="en-GB" sz="1600" dirty="0"/>
              <a:t>can be written or typed, bullet points, key words or paragraphs. Written explanations that record your thoughts &amp; ideas.</a:t>
            </a:r>
          </a:p>
        </p:txBody>
      </p:sp>
    </p:spTree>
    <p:extLst>
      <p:ext uri="{BB962C8B-B14F-4D97-AF65-F5344CB8AC3E}">
        <p14:creationId xmlns:p14="http://schemas.microsoft.com/office/powerpoint/2010/main" val="856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D9D3C-80DB-47CB-8816-7CB61CB49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48" y="195702"/>
            <a:ext cx="11950504" cy="97067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GB" sz="4400" b="1" dirty="0"/>
              <a:t>GCSE </a:t>
            </a:r>
            <a:r>
              <a:rPr lang="en-GB" b="1" dirty="0"/>
              <a:t>Art &amp; Design</a:t>
            </a:r>
            <a:r>
              <a:rPr lang="en-GB" sz="4400" b="1" dirty="0"/>
              <a:t> A04 (25%)</a:t>
            </a:r>
            <a:br>
              <a:rPr lang="en-GB" sz="4400" dirty="0"/>
            </a:br>
            <a:r>
              <a:rPr lang="en-GB" sz="1800" b="1" dirty="0"/>
              <a:t>Present a personal and meaningful response </a:t>
            </a:r>
            <a:r>
              <a:rPr lang="en-GB" sz="1800" dirty="0"/>
              <a:t>that realises intentions and  demonstrates understanding of visual language.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B50C0-7685-46CC-98C6-152C2B6F7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48" y="1294229"/>
            <a:ext cx="4198034" cy="3193366"/>
          </a:xfrm>
          <a:solidFill>
            <a:srgbClr val="CC99FF"/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4500" b="1" dirty="0"/>
              <a:t>How can I meet the assessment objective?</a:t>
            </a:r>
          </a:p>
          <a:p>
            <a:r>
              <a:rPr lang="en-GB" sz="4000" b="1" dirty="0"/>
              <a:t>Give a personal and meaningful response: </a:t>
            </a:r>
            <a:r>
              <a:rPr lang="en-GB" sz="4000" dirty="0"/>
              <a:t>Your response to each task should be personal to you. What your feelings and reactions are. It must be meaningful by relating to your source inspiration. Everything must link together.</a:t>
            </a:r>
          </a:p>
          <a:p>
            <a:r>
              <a:rPr lang="en-GB" sz="4000" b="1" dirty="0"/>
              <a:t>Demonstrate understanding of visual language: </a:t>
            </a:r>
            <a:r>
              <a:rPr lang="en-GB" sz="4000" dirty="0"/>
              <a:t>Combine different textures, colours and techniques in an aesthetically pleasing way.</a:t>
            </a:r>
          </a:p>
          <a:p>
            <a:r>
              <a:rPr lang="en-GB" sz="4000" b="1" dirty="0"/>
              <a:t>Aesthetics: </a:t>
            </a:r>
            <a:r>
              <a:rPr lang="en-GB" sz="4000" dirty="0"/>
              <a:t>The way things look.</a:t>
            </a:r>
          </a:p>
          <a:p>
            <a:r>
              <a:rPr lang="en-GB" sz="4000" dirty="0"/>
              <a:t>Think carefully about the </a:t>
            </a:r>
            <a:r>
              <a:rPr lang="en-GB" sz="4000" b="1" dirty="0"/>
              <a:t>method of presentation</a:t>
            </a:r>
            <a:r>
              <a:rPr lang="en-GB" sz="4000" dirty="0"/>
              <a:t> of your work to reflect the theme or artist style at </a:t>
            </a:r>
            <a:r>
              <a:rPr lang="en-GB" sz="4000"/>
              <a:t>all times</a:t>
            </a:r>
            <a:endParaRPr lang="en-GB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B079D7-6869-4712-BE86-41383F3FD27E}"/>
              </a:ext>
            </a:extLst>
          </p:cNvPr>
          <p:cNvSpPr txBox="1"/>
          <p:nvPr/>
        </p:nvSpPr>
        <p:spPr>
          <a:xfrm>
            <a:off x="4445390" y="1294228"/>
            <a:ext cx="4726745" cy="2893100"/>
          </a:xfrm>
          <a:prstGeom prst="rect">
            <a:avLst/>
          </a:prstGeom>
          <a:solidFill>
            <a:srgbClr val="8CE838"/>
          </a:solidFill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Creating a final piece: </a:t>
            </a:r>
            <a:r>
              <a:rPr lang="en-GB" dirty="0"/>
              <a:t>AO4 is shown throughout your sketchbook but a final piece secures marks.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Develop your ideas.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Select the piece you would like the most to make.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Sketch out your final design, planning the materials, process &amp; techniques you will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Plan your final outcome step by step.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Execute a final skilfully produced outcome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85EB88-05EF-4253-8FEC-E8507BDFB3EA}"/>
              </a:ext>
            </a:extLst>
          </p:cNvPr>
          <p:cNvSpPr txBox="1"/>
          <p:nvPr/>
        </p:nvSpPr>
        <p:spPr>
          <a:xfrm>
            <a:off x="120748" y="4549676"/>
            <a:ext cx="4198034" cy="2031325"/>
          </a:xfrm>
          <a:prstGeom prst="rect">
            <a:avLst/>
          </a:prstGeom>
          <a:solidFill>
            <a:srgbClr val="FB477F"/>
          </a:solidFill>
        </p:spPr>
        <p:txBody>
          <a:bodyPr wrap="square" rtlCol="0">
            <a:spAutoFit/>
          </a:bodyPr>
          <a:lstStyle/>
          <a:p>
            <a:r>
              <a:rPr lang="en-GB" b="1" u="sng" dirty="0"/>
              <a:t>Ways of showing  a personal response: </a:t>
            </a:r>
          </a:p>
          <a:p>
            <a:r>
              <a:rPr lang="en-GB" dirty="0"/>
              <a:t>Create your own </a:t>
            </a:r>
            <a:r>
              <a:rPr lang="en-GB" b="1" dirty="0"/>
              <a:t>original</a:t>
            </a:r>
            <a:r>
              <a:rPr lang="en-GB" dirty="0"/>
              <a:t> ideas.</a:t>
            </a:r>
          </a:p>
          <a:p>
            <a:r>
              <a:rPr lang="en-GB" dirty="0"/>
              <a:t>Develop your own </a:t>
            </a:r>
            <a:r>
              <a:rPr lang="en-GB" b="1" dirty="0"/>
              <a:t>highly imaginative </a:t>
            </a:r>
            <a:r>
              <a:rPr lang="en-GB" dirty="0"/>
              <a:t>ideas and outcomes.</a:t>
            </a:r>
          </a:p>
          <a:p>
            <a:r>
              <a:rPr lang="en-GB" dirty="0"/>
              <a:t>Create own responses inspired by a source.</a:t>
            </a:r>
          </a:p>
          <a:p>
            <a:r>
              <a:rPr lang="en-GB" dirty="0"/>
              <a:t>Produce a final </a:t>
            </a:r>
            <a:r>
              <a:rPr lang="en-GB" b="1" dirty="0"/>
              <a:t>skilfully executed </a:t>
            </a:r>
            <a:r>
              <a:rPr lang="en-GB" dirty="0"/>
              <a:t>final piece to realise your intentions.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A46AEA-859A-4A48-8E17-90E50A6FE2C8}"/>
              </a:ext>
            </a:extLst>
          </p:cNvPr>
          <p:cNvSpPr txBox="1"/>
          <p:nvPr/>
        </p:nvSpPr>
        <p:spPr>
          <a:xfrm>
            <a:off x="9298743" y="1294228"/>
            <a:ext cx="2772509" cy="5355312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Key points: </a:t>
            </a:r>
          </a:p>
          <a:p>
            <a:r>
              <a:rPr lang="en-GB" sz="2400" b="1" u="sng" dirty="0"/>
              <a:t>A personal response is</a:t>
            </a:r>
            <a:r>
              <a:rPr lang="en-GB" b="1" u="sng" dirty="0"/>
              <a:t>:</a:t>
            </a:r>
          </a:p>
          <a:p>
            <a:r>
              <a:rPr lang="en-GB" dirty="0"/>
              <a:t>Any response where it is your </a:t>
            </a:r>
            <a:r>
              <a:rPr lang="en-GB" b="1" dirty="0"/>
              <a:t>own original ideas</a:t>
            </a:r>
            <a:r>
              <a:rPr lang="en-GB" dirty="0"/>
              <a:t>.</a:t>
            </a:r>
          </a:p>
          <a:p>
            <a:r>
              <a:rPr lang="en-GB" dirty="0"/>
              <a:t>Not just your final piece but all the work in your sketchbook.</a:t>
            </a:r>
          </a:p>
          <a:p>
            <a:r>
              <a:rPr lang="en-GB" b="1" dirty="0"/>
              <a:t>Inspired by Artists </a:t>
            </a:r>
            <a:r>
              <a:rPr lang="en-GB" dirty="0"/>
              <a:t>but do not copy them directly as this is not personal </a:t>
            </a:r>
            <a:r>
              <a:rPr lang="en-GB" dirty="0" err="1"/>
              <a:t>ie</a:t>
            </a:r>
            <a:r>
              <a:rPr lang="en-GB" dirty="0"/>
              <a:t> not your own work.</a:t>
            </a:r>
          </a:p>
          <a:p>
            <a:r>
              <a:rPr lang="en-GB" dirty="0"/>
              <a:t>Recording  the step by step process of creating work &amp; your final piece, you can do this with photographs, sketches and annotation. </a:t>
            </a:r>
          </a:p>
          <a:p>
            <a:r>
              <a:rPr lang="en-GB" b="1" dirty="0"/>
              <a:t>Imaginative responses.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65AF10-930B-4AA9-868C-1AA09EDA387B}"/>
              </a:ext>
            </a:extLst>
          </p:cNvPr>
          <p:cNvSpPr txBox="1"/>
          <p:nvPr/>
        </p:nvSpPr>
        <p:spPr>
          <a:xfrm>
            <a:off x="4445390" y="4315182"/>
            <a:ext cx="4726745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b="1" u="sng" dirty="0"/>
              <a:t>Reflection on entire project:</a:t>
            </a:r>
          </a:p>
          <a:p>
            <a:r>
              <a:rPr lang="en-GB" dirty="0"/>
              <a:t>What was your original theme &amp; how you were inspired?</a:t>
            </a:r>
          </a:p>
          <a:p>
            <a:r>
              <a:rPr lang="en-GB" dirty="0"/>
              <a:t>How did you begin your research?</a:t>
            </a:r>
          </a:p>
          <a:p>
            <a:r>
              <a:rPr lang="en-GB"/>
              <a:t>How does your artist reflect </a:t>
            </a:r>
            <a:r>
              <a:rPr lang="en-GB" dirty="0"/>
              <a:t>your own ideas?</a:t>
            </a:r>
          </a:p>
          <a:p>
            <a:r>
              <a:rPr lang="en-GB" dirty="0"/>
              <a:t>What would you do differently?</a:t>
            </a:r>
          </a:p>
          <a:p>
            <a:r>
              <a:rPr lang="en-GB" dirty="0"/>
              <a:t>If you were to develop the theme further what would you do and why?</a:t>
            </a:r>
          </a:p>
        </p:txBody>
      </p:sp>
    </p:spTree>
    <p:extLst>
      <p:ext uri="{BB962C8B-B14F-4D97-AF65-F5344CB8AC3E}">
        <p14:creationId xmlns:p14="http://schemas.microsoft.com/office/powerpoint/2010/main" val="417693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3A8C1E827A394BBA5E79BEF4F788A7" ma:contentTypeVersion="15" ma:contentTypeDescription="Create a new document." ma:contentTypeScope="" ma:versionID="2547a66617b8a66b38ed5749d8bbbe9c">
  <xsd:schema xmlns:xsd="http://www.w3.org/2001/XMLSchema" xmlns:xs="http://www.w3.org/2001/XMLSchema" xmlns:p="http://schemas.microsoft.com/office/2006/metadata/properties" xmlns:ns2="b35b5e6e-70c0-49f1-ac7d-c9f36d420d30" xmlns:ns3="6065620d-dedf-4afc-a0b1-2a216887391d" targetNamespace="http://schemas.microsoft.com/office/2006/metadata/properties" ma:root="true" ma:fieldsID="c0b32205b794eec201c0866e8135ad5b" ns2:_="" ns3:_="">
    <xsd:import namespace="b35b5e6e-70c0-49f1-ac7d-c9f36d420d30"/>
    <xsd:import namespace="6065620d-dedf-4afc-a0b1-2a21688739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5b5e6e-70c0-49f1-ac7d-c9f36d420d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db6dc34-1f5c-4b82-be69-624dc3fb14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5620d-dedf-4afc-a0b1-2a21688739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eb8c4c6-3223-4c49-ba3f-dcd5e4d259cc}" ma:internalName="TaxCatchAll" ma:showField="CatchAllData" ma:web="6065620d-dedf-4afc-a0b1-2a21688739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065620d-dedf-4afc-a0b1-2a216887391d" xsi:nil="true"/>
    <lcf76f155ced4ddcb4097134ff3c332f xmlns="b35b5e6e-70c0-49f1-ac7d-c9f36d420d3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7EF0B64-928C-4076-BA26-9B21FAAF35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CC8520-9D40-4C1A-8A2D-9B6F36F28CDA}"/>
</file>

<file path=customXml/itemProps3.xml><?xml version="1.0" encoding="utf-8"?>
<ds:datastoreItem xmlns:ds="http://schemas.openxmlformats.org/officeDocument/2006/customXml" ds:itemID="{A9584781-AB88-4A7F-89B5-0075D6B7CCC0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6065620d-dedf-4afc-a0b1-2a216887391d"/>
    <ds:schemaRef ds:uri="b35b5e6e-70c0-49f1-ac7d-c9f36d420d30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6274</TotalTime>
  <Words>1457</Words>
  <Application>Microsoft Office PowerPoint</Application>
  <PresentationFormat>Widescreen</PresentationFormat>
  <Paragraphs>177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GCSE Art &amp; Design AO1 (25%) Develop ideas through investigations, demonstrating critical understanding of sources.</vt:lpstr>
      <vt:lpstr>GCSE Art &amp; Design AO2 (25%) Refine work by exploring ideas, selecting and experimenting with appropriate media, materials, processes and techniques.</vt:lpstr>
      <vt:lpstr>PowerPoint Presentation</vt:lpstr>
      <vt:lpstr>GCSE Art &amp; Design A04 (25%) Present a personal and meaningful response that realises intentions and  demonstrates understanding of visual language.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TEXTILES AO1 Develop ideas through investigation, demonstration and critical understanding of sources.</dc:title>
  <dc:creator>O'Hare T</dc:creator>
  <cp:lastModifiedBy>Brennan M</cp:lastModifiedBy>
  <cp:revision>78</cp:revision>
  <cp:lastPrinted>2021-09-13T08:09:02Z</cp:lastPrinted>
  <dcterms:created xsi:type="dcterms:W3CDTF">2021-09-09T06:57:42Z</dcterms:created>
  <dcterms:modified xsi:type="dcterms:W3CDTF">2023-04-16T09:29:52Z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0x010100483A8C1E827A394BBA5E79BEF4F788A7</vt:lpwstr>
  </property>
  <property fmtid="{D5CDD505-2E9C-101B-9397-08002B2CF9AE}" pid="3" name="Order">
    <vt:r8>9868300</vt:r8>
  </property>
  <property fmtid="{D5CDD505-2E9C-101B-9397-08002B2CF9AE}" pid="4" name="MediaServiceImageTags">
    <vt:lpwstr/>
  </property>
</Properties>
</file>