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7"/>
  </p:notesMasterIdLst>
  <p:sldIdLst>
    <p:sldId id="256" r:id="rId5"/>
    <p:sldId id="258" r:id="rId6"/>
  </p:sldIdLst>
  <p:sldSz cx="9906000" cy="6858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FF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nan M" userId="1a791424-328a-4f4c-a7e3-559fc78e9fd4" providerId="ADAL" clId="{55B0FBBE-216E-4E2D-9A8B-5D67FEFC7C23}"/>
    <pc:docChg chg="modSld">
      <pc:chgData name="Brennan M" userId="1a791424-328a-4f4c-a7e3-559fc78e9fd4" providerId="ADAL" clId="{55B0FBBE-216E-4E2D-9A8B-5D67FEFC7C23}" dt="2023-09-01T13:38:06.593" v="40" actId="20577"/>
      <pc:docMkLst>
        <pc:docMk/>
      </pc:docMkLst>
      <pc:sldChg chg="modSp mod">
        <pc:chgData name="Brennan M" userId="1a791424-328a-4f4c-a7e3-559fc78e9fd4" providerId="ADAL" clId="{55B0FBBE-216E-4E2D-9A8B-5D67FEFC7C23}" dt="2023-09-01T13:37:35.635" v="9" actId="20577"/>
        <pc:sldMkLst>
          <pc:docMk/>
          <pc:sldMk cId="429413876" sldId="256"/>
        </pc:sldMkLst>
        <pc:spChg chg="mod">
          <ac:chgData name="Brennan M" userId="1a791424-328a-4f4c-a7e3-559fc78e9fd4" providerId="ADAL" clId="{55B0FBBE-216E-4E2D-9A8B-5D67FEFC7C23}" dt="2023-09-01T13:37:35.635" v="9" actId="20577"/>
          <ac:spMkLst>
            <pc:docMk/>
            <pc:sldMk cId="429413876" sldId="256"/>
            <ac:spMk id="9" creationId="{C03F885B-6B8D-4E26-9756-890C1B4AFC38}"/>
          </ac:spMkLst>
        </pc:spChg>
      </pc:sldChg>
      <pc:sldChg chg="modSp mod">
        <pc:chgData name="Brennan M" userId="1a791424-328a-4f4c-a7e3-559fc78e9fd4" providerId="ADAL" clId="{55B0FBBE-216E-4E2D-9A8B-5D67FEFC7C23}" dt="2023-09-01T13:38:06.593" v="40" actId="20577"/>
        <pc:sldMkLst>
          <pc:docMk/>
          <pc:sldMk cId="3912314612" sldId="258"/>
        </pc:sldMkLst>
        <pc:spChg chg="mod">
          <ac:chgData name="Brennan M" userId="1a791424-328a-4f4c-a7e3-559fc78e9fd4" providerId="ADAL" clId="{55B0FBBE-216E-4E2D-9A8B-5D67FEFC7C23}" dt="2023-09-01T13:38:06.593" v="40" actId="20577"/>
          <ac:spMkLst>
            <pc:docMk/>
            <pc:sldMk cId="3912314612" sldId="258"/>
            <ac:spMk id="9" creationId="{C03F885B-6B8D-4E26-9756-890C1B4AFC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8475"/>
          </a:xfrm>
          <a:prstGeom prst="rect">
            <a:avLst/>
          </a:prstGeom>
        </p:spPr>
        <p:txBody>
          <a:bodyPr vert="horz" lIns="91440" tIns="45720" rIns="91440" bIns="45720" rtlCol="0"/>
          <a:lstStyle>
            <a:lvl1pPr algn="r">
              <a:defRPr sz="1200"/>
            </a:lvl1pPr>
          </a:lstStyle>
          <a:p>
            <a:fld id="{40A1DCB2-D982-4DC3-844F-BF4821ED0A61}" type="datetimeFigureOut">
              <a:rPr lang="en-GB" smtClean="0"/>
              <a:t>01/09/2023</a:t>
            </a:fld>
            <a:endParaRPr lang="en-GB"/>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40363" cy="3910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8475"/>
          </a:xfrm>
          <a:prstGeom prst="rect">
            <a:avLst/>
          </a:prstGeom>
        </p:spPr>
        <p:txBody>
          <a:bodyPr vert="horz" lIns="91440" tIns="45720" rIns="91440" bIns="45720" rtlCol="0" anchor="b"/>
          <a:lstStyle>
            <a:lvl1pPr algn="r">
              <a:defRPr sz="1200"/>
            </a:lvl1pPr>
          </a:lstStyle>
          <a:p>
            <a:fld id="{3F3B409F-4BF2-4AD0-A57E-1194EEC52A2D}" type="slidenum">
              <a:rPr lang="en-GB" smtClean="0"/>
              <a:t>‹#›</a:t>
            </a:fld>
            <a:endParaRPr lang="en-GB"/>
          </a:p>
        </p:txBody>
      </p:sp>
    </p:spTree>
    <p:extLst>
      <p:ext uri="{BB962C8B-B14F-4D97-AF65-F5344CB8AC3E}">
        <p14:creationId xmlns:p14="http://schemas.microsoft.com/office/powerpoint/2010/main" val="2289586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89CE25-F276-452D-A8CF-AD2899729033}" type="datetime1">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346871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5C60C-05E7-4589-AD77-5E836C754BB6}" type="datetime1">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5753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9F13D6-EFA2-494F-BFC4-BB0BABBA163A}" type="datetime1">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401459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5A9FA-0E59-4866-8588-49AF78EB32EF}" type="datetime1">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284972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985091-30C2-497E-91A5-9BD78BF2C429}" type="datetime1">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480849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41969B-B6D9-48AA-B025-A05DC6953F26}" type="datetime1">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15033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79CF27-3E56-45D7-8C3A-60D890E9A508}" type="datetime1">
              <a:rPr lang="en-GB" smtClean="0"/>
              <a:t>01/09/2023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155672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462344-C397-4D8D-A89F-F1992B9C98E1}" type="datetime1">
              <a:rPr lang="en-GB" smtClean="0"/>
              <a:t>01/09/2023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14121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3426A-F497-44F3-AC0A-728FE37C58DA}" type="datetime1">
              <a:rPr lang="en-GB" smtClean="0"/>
              <a:t>01/09/2023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979855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6C8F19-A956-42A3-BF57-744D2E25A996}" type="datetime1">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1354775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F9117-78E8-40BD-9FB1-DA60A75B7AD7}" type="datetime1">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A93FD8-7C6B-4659-A119-724FDC7BD494}" type="slidenum">
              <a:rPr lang="en-GB" smtClean="0"/>
              <a:t>‹#›</a:t>
            </a:fld>
            <a:endParaRPr lang="en-GB"/>
          </a:p>
        </p:txBody>
      </p:sp>
    </p:spTree>
    <p:extLst>
      <p:ext uri="{BB962C8B-B14F-4D97-AF65-F5344CB8AC3E}">
        <p14:creationId xmlns:p14="http://schemas.microsoft.com/office/powerpoint/2010/main" val="147427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86DB0-0348-4C42-AA1A-A3BDF07F9E14}" type="datetime1">
              <a:rPr lang="en-GB" smtClean="0"/>
              <a:t>01/09/2023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93FD8-7C6B-4659-A119-724FDC7BD494}" type="slidenum">
              <a:rPr lang="en-GB" smtClean="0"/>
              <a:t>‹#›</a:t>
            </a:fld>
            <a:endParaRPr lang="en-GB"/>
          </a:p>
        </p:txBody>
      </p:sp>
    </p:spTree>
    <p:extLst>
      <p:ext uri="{BB962C8B-B14F-4D97-AF65-F5344CB8AC3E}">
        <p14:creationId xmlns:p14="http://schemas.microsoft.com/office/powerpoint/2010/main" val="3240869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E0C50CC8-963C-4CC6-B95C-6E343A99FD62}"/>
              </a:ext>
            </a:extLst>
          </p:cNvPr>
          <p:cNvSpPr txBox="1"/>
          <p:nvPr/>
        </p:nvSpPr>
        <p:spPr>
          <a:xfrm>
            <a:off x="4511532" y="87092"/>
            <a:ext cx="2207320" cy="2877711"/>
          </a:xfrm>
          <a:prstGeom prst="rect">
            <a:avLst/>
          </a:prstGeom>
          <a:solidFill>
            <a:schemeClr val="bg1"/>
          </a:solidFill>
          <a:ln w="19050">
            <a:solidFill>
              <a:schemeClr val="tx1"/>
            </a:solidFill>
            <a:prstDash val="dash"/>
          </a:ln>
        </p:spPr>
        <p:txBody>
          <a:bodyPr wrap="square" rtlCol="0">
            <a:spAutoFit/>
          </a:bodyPr>
          <a:lstStyle/>
          <a:p>
            <a:pPr algn="ctr"/>
            <a:r>
              <a:rPr lang="en-GB" sz="1200" b="1" dirty="0" err="1">
                <a:highlight>
                  <a:srgbClr val="FFFF66"/>
                </a:highlight>
              </a:rPr>
              <a:t>Markmaking</a:t>
            </a:r>
            <a:endParaRPr lang="en-GB" sz="1200" b="1" dirty="0">
              <a:highlight>
                <a:srgbClr val="FFFF66"/>
              </a:highlight>
            </a:endParaRPr>
          </a:p>
          <a:p>
            <a:r>
              <a:rPr lang="en-GB" sz="1100" dirty="0"/>
              <a:t>To give your monoprints and drawings more interesting textures try to use a range of linear effects to represent different surfaces in the image. Do this by changing direction, pressure or length of mark or use different drawing tools such as pencils, biros, end of a brush</a:t>
            </a:r>
          </a:p>
          <a:p>
            <a:pPr algn="ctr"/>
            <a:endParaRPr lang="en-GB" sz="1000" dirty="0"/>
          </a:p>
          <a:p>
            <a:pPr algn="ctr"/>
            <a:endParaRPr lang="en-GB" sz="1000" dirty="0"/>
          </a:p>
          <a:p>
            <a:pPr algn="ctr"/>
            <a:endParaRPr lang="en-GB" sz="1000" dirty="0"/>
          </a:p>
          <a:p>
            <a:pPr algn="ctr"/>
            <a:endParaRPr lang="en-GB" sz="1000" dirty="0"/>
          </a:p>
          <a:p>
            <a:pPr algn="ctr"/>
            <a:endParaRPr lang="en-GB" sz="1000" dirty="0"/>
          </a:p>
          <a:p>
            <a:pPr algn="ctr"/>
            <a:endParaRPr lang="en-GB" sz="1000" dirty="0"/>
          </a:p>
          <a:p>
            <a:pPr algn="ctr"/>
            <a:endParaRPr lang="en-GB" sz="1000" dirty="0"/>
          </a:p>
        </p:txBody>
      </p:sp>
      <p:sp>
        <p:nvSpPr>
          <p:cNvPr id="9" name="TextBox 8">
            <a:extLst>
              <a:ext uri="{FF2B5EF4-FFF2-40B4-BE49-F238E27FC236}">
                <a16:creationId xmlns:a16="http://schemas.microsoft.com/office/drawing/2014/main" id="{C03F885B-6B8D-4E26-9756-890C1B4AFC38}"/>
              </a:ext>
            </a:extLst>
          </p:cNvPr>
          <p:cNvSpPr txBox="1"/>
          <p:nvPr/>
        </p:nvSpPr>
        <p:spPr>
          <a:xfrm>
            <a:off x="64605" y="63154"/>
            <a:ext cx="2314989" cy="707886"/>
          </a:xfrm>
          <a:prstGeom prst="rect">
            <a:avLst/>
          </a:prstGeom>
          <a:solidFill>
            <a:srgbClr val="00B050"/>
          </a:solidFill>
          <a:ln w="38100">
            <a:solidFill>
              <a:schemeClr val="accent6">
                <a:lumMod val="50000"/>
              </a:schemeClr>
            </a:solidFill>
          </a:ln>
        </p:spPr>
        <p:txBody>
          <a:bodyPr wrap="square" rtlCol="0">
            <a:spAutoFit/>
          </a:bodyPr>
          <a:lstStyle/>
          <a:p>
            <a:pPr algn="ctr"/>
            <a:r>
              <a:rPr lang="en-GB" sz="2000" b="1" dirty="0">
                <a:solidFill>
                  <a:schemeClr val="bg1"/>
                </a:solidFill>
                <a:latin typeface="Segoe Script" panose="030B0504020000000003" pitchFamily="66" charset="0"/>
              </a:rPr>
              <a:t>GCSE</a:t>
            </a:r>
          </a:p>
          <a:p>
            <a:pPr algn="ctr"/>
            <a:r>
              <a:rPr lang="en-GB" sz="2000" b="1" dirty="0">
                <a:solidFill>
                  <a:schemeClr val="bg1"/>
                </a:solidFill>
                <a:latin typeface="Segoe Script" panose="030B0504020000000003" pitchFamily="66" charset="0"/>
              </a:rPr>
              <a:t>Art &amp; Design</a:t>
            </a:r>
          </a:p>
        </p:txBody>
      </p:sp>
      <p:sp>
        <p:nvSpPr>
          <p:cNvPr id="2" name="TextBox 1">
            <a:extLst>
              <a:ext uri="{FF2B5EF4-FFF2-40B4-BE49-F238E27FC236}">
                <a16:creationId xmlns:a16="http://schemas.microsoft.com/office/drawing/2014/main" id="{30328F4C-67BE-4E69-ABC9-F909FEA87144}"/>
              </a:ext>
            </a:extLst>
          </p:cNvPr>
          <p:cNvSpPr txBox="1"/>
          <p:nvPr/>
        </p:nvSpPr>
        <p:spPr>
          <a:xfrm>
            <a:off x="53838" y="862435"/>
            <a:ext cx="2314989" cy="830997"/>
          </a:xfrm>
          <a:prstGeom prst="rect">
            <a:avLst/>
          </a:prstGeom>
          <a:solidFill>
            <a:schemeClr val="accent6">
              <a:lumMod val="40000"/>
              <a:lumOff val="60000"/>
            </a:schemeClr>
          </a:solidFill>
          <a:ln w="19050">
            <a:solidFill>
              <a:schemeClr val="tx1"/>
            </a:solidFill>
            <a:prstDash val="dash"/>
          </a:ln>
        </p:spPr>
        <p:txBody>
          <a:bodyPr wrap="square" rtlCol="0">
            <a:spAutoFit/>
          </a:bodyPr>
          <a:lstStyle/>
          <a:p>
            <a:pPr algn="ctr"/>
            <a:r>
              <a:rPr lang="en-GB" sz="1200" b="1" dirty="0"/>
              <a:t>These are the skills &amp; the key information that you will need to know &amp; use in your ‘Organic Forms’ Project</a:t>
            </a:r>
          </a:p>
        </p:txBody>
      </p:sp>
      <p:sp>
        <p:nvSpPr>
          <p:cNvPr id="27" name="TextBox 26">
            <a:extLst>
              <a:ext uri="{FF2B5EF4-FFF2-40B4-BE49-F238E27FC236}">
                <a16:creationId xmlns:a16="http://schemas.microsoft.com/office/drawing/2014/main" id="{0C302658-DB19-416D-B041-2149505092D5}"/>
              </a:ext>
            </a:extLst>
          </p:cNvPr>
          <p:cNvSpPr txBox="1"/>
          <p:nvPr/>
        </p:nvSpPr>
        <p:spPr>
          <a:xfrm>
            <a:off x="6874976" y="3065866"/>
            <a:ext cx="2901815" cy="2572564"/>
          </a:xfrm>
          <a:prstGeom prst="rect">
            <a:avLst/>
          </a:prstGeom>
          <a:solidFill>
            <a:schemeClr val="bg1"/>
          </a:solidFill>
          <a:ln w="19050">
            <a:solidFill>
              <a:schemeClr val="tx1"/>
            </a:solidFill>
            <a:prstDash val="dash"/>
          </a:ln>
        </p:spPr>
        <p:txBody>
          <a:bodyPr wrap="square" rtlCol="0">
            <a:spAutoFit/>
          </a:bodyPr>
          <a:lstStyle/>
          <a:p>
            <a:r>
              <a:rPr lang="en-GB" sz="1200" b="1" dirty="0"/>
              <a:t>                </a:t>
            </a:r>
            <a:r>
              <a:rPr lang="en-GB" sz="1200" b="1" dirty="0">
                <a:highlight>
                  <a:srgbClr val="FFFF66"/>
                </a:highlight>
              </a:rPr>
              <a:t>3D Techniques</a:t>
            </a:r>
          </a:p>
          <a:p>
            <a:pPr algn="ctr"/>
            <a:endParaRPr lang="en-GB" sz="1200" b="1" dirty="0">
              <a:highlight>
                <a:srgbClr val="FFFF66"/>
              </a:highlight>
            </a:endParaRPr>
          </a:p>
          <a:p>
            <a:pPr algn="ctr"/>
            <a:endParaRPr lang="en-GB" sz="1200"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p:txBody>
      </p:sp>
      <p:sp>
        <p:nvSpPr>
          <p:cNvPr id="37" name="TextBox 36">
            <a:extLst>
              <a:ext uri="{FF2B5EF4-FFF2-40B4-BE49-F238E27FC236}">
                <a16:creationId xmlns:a16="http://schemas.microsoft.com/office/drawing/2014/main" id="{F3EAF0C4-8C5B-44F5-A652-756AAA225077}"/>
              </a:ext>
            </a:extLst>
          </p:cNvPr>
          <p:cNvSpPr txBox="1"/>
          <p:nvPr/>
        </p:nvSpPr>
        <p:spPr>
          <a:xfrm>
            <a:off x="64605" y="1765239"/>
            <a:ext cx="2314989" cy="3202864"/>
          </a:xfrm>
          <a:prstGeom prst="rect">
            <a:avLst/>
          </a:prstGeom>
          <a:solidFill>
            <a:schemeClr val="bg1"/>
          </a:solidFill>
          <a:ln w="19050">
            <a:solidFill>
              <a:schemeClr val="tx1"/>
            </a:solidFill>
            <a:prstDash val="dash"/>
          </a:ln>
        </p:spPr>
        <p:txBody>
          <a:bodyPr wrap="square" rtlCol="0">
            <a:spAutoFit/>
          </a:bodyPr>
          <a:lstStyle/>
          <a:p>
            <a:pPr algn="ctr"/>
            <a:r>
              <a:rPr lang="en-GB" sz="1200" b="1" dirty="0">
                <a:highlight>
                  <a:srgbClr val="FFFF66"/>
                </a:highlight>
              </a:rPr>
              <a:t>Colour Vocabulary</a:t>
            </a:r>
          </a:p>
          <a:p>
            <a:pPr algn="ctr"/>
            <a:endParaRPr lang="en-GB" sz="1138" b="1" dirty="0">
              <a:highlight>
                <a:srgbClr val="FFFF66"/>
              </a:highlight>
            </a:endParaRPr>
          </a:p>
          <a:p>
            <a:pPr algn="ctr"/>
            <a:r>
              <a:rPr lang="en-GB" sz="1000" b="1" dirty="0"/>
              <a:t>Tertiary colours – Primary + Secondary</a:t>
            </a:r>
          </a:p>
          <a:p>
            <a:pPr algn="ctr"/>
            <a:endParaRPr lang="en-GB" sz="1000" b="1" dirty="0"/>
          </a:p>
          <a:p>
            <a:pPr algn="ctr"/>
            <a:r>
              <a:rPr lang="en-GB" sz="1000" b="1" dirty="0"/>
              <a:t>Shades – Colours + black                         Tints – Colours + white</a:t>
            </a:r>
          </a:p>
          <a:p>
            <a:pPr algn="ctr"/>
            <a:endParaRPr lang="en-GB" sz="1000" b="1" dirty="0"/>
          </a:p>
          <a:p>
            <a:pPr algn="ctr"/>
            <a:r>
              <a:rPr lang="en-GB" sz="1000" b="1" dirty="0"/>
              <a:t>Harmonious – Colours from the same section on the colour wheel</a:t>
            </a:r>
          </a:p>
          <a:p>
            <a:pPr algn="ctr"/>
            <a:endParaRPr lang="en-GB" sz="1000" b="1" dirty="0">
              <a:highlight>
                <a:srgbClr val="FFFF66"/>
              </a:highlight>
            </a:endParaRPr>
          </a:p>
          <a:p>
            <a:pPr algn="ctr"/>
            <a:r>
              <a:rPr lang="en-GB" sz="1000" b="1" dirty="0"/>
              <a:t>Muted  or subdued colour scheme – refers to colour with a low saturation. Greyed, dulled or  desaturated.</a:t>
            </a:r>
          </a:p>
          <a:p>
            <a:pPr algn="ctr"/>
            <a:endParaRPr lang="en-GB" sz="1000" b="1" dirty="0"/>
          </a:p>
          <a:p>
            <a:pPr algn="ctr"/>
            <a:endParaRPr lang="en-GB" sz="1000" b="1" dirty="0"/>
          </a:p>
          <a:p>
            <a:pPr algn="ctr"/>
            <a:endParaRPr lang="en-GB" sz="975" b="1" dirty="0"/>
          </a:p>
          <a:p>
            <a:pPr algn="ctr"/>
            <a:endParaRPr lang="en-GB" sz="975" b="1" dirty="0"/>
          </a:p>
          <a:p>
            <a:pPr algn="ctr"/>
            <a:endParaRPr lang="en-GB" sz="975" b="1" dirty="0"/>
          </a:p>
          <a:p>
            <a:pPr algn="ctr"/>
            <a:endParaRPr lang="en-GB" sz="975" b="1" dirty="0"/>
          </a:p>
          <a:p>
            <a:pPr algn="ctr"/>
            <a:endParaRPr lang="en-GB" sz="975" b="1" dirty="0"/>
          </a:p>
        </p:txBody>
      </p:sp>
      <p:sp>
        <p:nvSpPr>
          <p:cNvPr id="12" name="TextBox 11">
            <a:extLst>
              <a:ext uri="{FF2B5EF4-FFF2-40B4-BE49-F238E27FC236}">
                <a16:creationId xmlns:a16="http://schemas.microsoft.com/office/drawing/2014/main" id="{3B800FE1-6D44-4444-976C-5E2412F8F478}"/>
              </a:ext>
            </a:extLst>
          </p:cNvPr>
          <p:cNvSpPr txBox="1"/>
          <p:nvPr/>
        </p:nvSpPr>
        <p:spPr>
          <a:xfrm>
            <a:off x="2467752" y="75554"/>
            <a:ext cx="1963028" cy="2512611"/>
          </a:xfrm>
          <a:prstGeom prst="rect">
            <a:avLst/>
          </a:prstGeom>
          <a:noFill/>
          <a:ln w="19050">
            <a:solidFill>
              <a:schemeClr val="tx1"/>
            </a:solidFill>
            <a:prstDash val="dash"/>
          </a:ln>
        </p:spPr>
        <p:txBody>
          <a:bodyPr wrap="square" rtlCol="0">
            <a:spAutoFit/>
          </a:bodyPr>
          <a:lstStyle/>
          <a:p>
            <a:pPr algn="ctr"/>
            <a:r>
              <a:rPr lang="en-GB" sz="1200" b="1" dirty="0" err="1">
                <a:highlight>
                  <a:srgbClr val="FFFF66"/>
                </a:highlight>
              </a:rPr>
              <a:t>Monoprinting</a:t>
            </a:r>
            <a:endParaRPr lang="en-GB" sz="1200" b="1" dirty="0">
              <a:highlight>
                <a:srgbClr val="FFFF66"/>
              </a:highlight>
            </a:endParaRPr>
          </a:p>
          <a:p>
            <a:pPr algn="ctr"/>
            <a:r>
              <a:rPr lang="en-GB" sz="1100" dirty="0"/>
              <a:t>A technique which is known as the most painterly among printmaking as it is essentially printed painting. It has lines and images that can only be made once = MONO</a:t>
            </a:r>
          </a:p>
          <a:p>
            <a:pPr algn="ctr"/>
            <a:endParaRPr lang="en-GB" sz="1100" dirty="0"/>
          </a:p>
          <a:p>
            <a:pPr algn="ctr"/>
            <a:endParaRPr lang="en-GB" sz="1138" dirty="0"/>
          </a:p>
          <a:p>
            <a:pPr algn="ctr"/>
            <a:endParaRPr lang="en-GB" sz="1138" dirty="0"/>
          </a:p>
          <a:p>
            <a:pPr algn="ctr"/>
            <a:endParaRPr lang="en-GB" sz="1138" dirty="0"/>
          </a:p>
          <a:p>
            <a:pPr algn="ctr"/>
            <a:endParaRPr lang="en-GB" sz="1138" dirty="0"/>
          </a:p>
          <a:p>
            <a:pPr algn="ctr"/>
            <a:endParaRPr lang="en-GB" sz="1138" dirty="0"/>
          </a:p>
          <a:p>
            <a:pPr algn="ctr"/>
            <a:endParaRPr lang="en-GB" sz="1138" dirty="0"/>
          </a:p>
        </p:txBody>
      </p:sp>
      <p:sp>
        <p:nvSpPr>
          <p:cNvPr id="13" name="TextBox 12">
            <a:extLst>
              <a:ext uri="{FF2B5EF4-FFF2-40B4-BE49-F238E27FC236}">
                <a16:creationId xmlns:a16="http://schemas.microsoft.com/office/drawing/2014/main" id="{A7FDE2E4-A86A-4640-B4A1-283B6747D8D5}"/>
              </a:ext>
            </a:extLst>
          </p:cNvPr>
          <p:cNvSpPr txBox="1"/>
          <p:nvPr/>
        </p:nvSpPr>
        <p:spPr>
          <a:xfrm>
            <a:off x="7325166" y="5839639"/>
            <a:ext cx="2411896" cy="830997"/>
          </a:xfrm>
          <a:prstGeom prst="rect">
            <a:avLst/>
          </a:prstGeom>
          <a:solidFill>
            <a:schemeClr val="bg1"/>
          </a:solidFill>
          <a:ln w="38100">
            <a:solidFill>
              <a:schemeClr val="accent6">
                <a:lumMod val="75000"/>
              </a:schemeClr>
            </a:solidFill>
            <a:prstDash val="dash"/>
          </a:ln>
        </p:spPr>
        <p:txBody>
          <a:bodyPr wrap="square" rtlCol="0">
            <a:spAutoFit/>
          </a:bodyPr>
          <a:lstStyle/>
          <a:p>
            <a:pPr algn="ctr"/>
            <a:r>
              <a:rPr lang="en-GB" sz="1200" b="1" dirty="0">
                <a:highlight>
                  <a:srgbClr val="FFFF66"/>
                </a:highlight>
              </a:rPr>
              <a:t>Formal Elements of Art</a:t>
            </a:r>
          </a:p>
          <a:p>
            <a:pPr algn="ctr"/>
            <a:r>
              <a:rPr lang="en-GB" sz="1200" b="1" dirty="0"/>
              <a:t>COLOUR             LINE           TONE</a:t>
            </a:r>
          </a:p>
          <a:p>
            <a:pPr algn="ctr"/>
            <a:r>
              <a:rPr lang="en-GB" sz="1200" b="1" dirty="0"/>
              <a:t>TEXTURE     SHAPE      PATTERN</a:t>
            </a:r>
          </a:p>
          <a:p>
            <a:pPr algn="ctr"/>
            <a:r>
              <a:rPr lang="en-GB" sz="1200" b="1" dirty="0"/>
              <a:t>FORM</a:t>
            </a:r>
          </a:p>
        </p:txBody>
      </p:sp>
      <p:graphicFrame>
        <p:nvGraphicFramePr>
          <p:cNvPr id="24" name="Table 23">
            <a:extLst>
              <a:ext uri="{FF2B5EF4-FFF2-40B4-BE49-F238E27FC236}">
                <a16:creationId xmlns:a16="http://schemas.microsoft.com/office/drawing/2014/main" id="{9F859204-4DCF-457F-BE96-5AAD996A40F3}"/>
              </a:ext>
            </a:extLst>
          </p:cNvPr>
          <p:cNvGraphicFramePr>
            <a:graphicFrameLocks noGrp="1"/>
          </p:cNvGraphicFramePr>
          <p:nvPr>
            <p:extLst>
              <p:ext uri="{D42A27DB-BD31-4B8C-83A1-F6EECF244321}">
                <p14:modId xmlns:p14="http://schemas.microsoft.com/office/powerpoint/2010/main" val="827301705"/>
              </p:ext>
            </p:extLst>
          </p:nvPr>
        </p:nvGraphicFramePr>
        <p:xfrm>
          <a:off x="88783" y="5092005"/>
          <a:ext cx="6141642" cy="1661556"/>
        </p:xfrm>
        <a:graphic>
          <a:graphicData uri="http://schemas.openxmlformats.org/drawingml/2006/table">
            <a:tbl>
              <a:tblPr firstRow="1">
                <a:tableStyleId>{775DCB02-9BB8-47FD-8907-85C794F793BA}</a:tableStyleId>
              </a:tblPr>
              <a:tblGrid>
                <a:gridCol w="1057962">
                  <a:extLst>
                    <a:ext uri="{9D8B030D-6E8A-4147-A177-3AD203B41FA5}">
                      <a16:colId xmlns:a16="http://schemas.microsoft.com/office/drawing/2014/main" val="3222859440"/>
                    </a:ext>
                  </a:extLst>
                </a:gridCol>
                <a:gridCol w="5083680">
                  <a:extLst>
                    <a:ext uri="{9D8B030D-6E8A-4147-A177-3AD203B41FA5}">
                      <a16:colId xmlns:a16="http://schemas.microsoft.com/office/drawing/2014/main" val="1741666980"/>
                    </a:ext>
                  </a:extLst>
                </a:gridCol>
              </a:tblGrid>
              <a:tr h="203098">
                <a:tc gridSpan="2">
                  <a:txBody>
                    <a:bodyPr/>
                    <a:lstStyle/>
                    <a:p>
                      <a:pPr algn="l"/>
                      <a:r>
                        <a:rPr lang="en-GB" sz="1400" b="1" dirty="0">
                          <a:solidFill>
                            <a:schemeClr val="tx1"/>
                          </a:solidFill>
                        </a:rPr>
                        <a:t>Key Terms</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GB" dirty="0"/>
                    </a:p>
                  </a:txBody>
                  <a:tcPr/>
                </a:tc>
                <a:extLst>
                  <a:ext uri="{0D108BD9-81ED-4DB2-BD59-A6C34878D82A}">
                    <a16:rowId xmlns:a16="http://schemas.microsoft.com/office/drawing/2014/main" val="3205941386"/>
                  </a:ext>
                </a:extLst>
              </a:tr>
              <a:tr h="203098">
                <a:tc>
                  <a:txBody>
                    <a:bodyPr/>
                    <a:lstStyle/>
                    <a:p>
                      <a:r>
                        <a:rPr lang="en-GB" sz="1200" b="1" dirty="0"/>
                        <a:t>Media</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The substance that artists use to make artwork</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69353634"/>
                  </a:ext>
                </a:extLst>
              </a:tr>
              <a:tr h="203098">
                <a:tc>
                  <a:txBody>
                    <a:bodyPr/>
                    <a:lstStyle/>
                    <a:p>
                      <a:r>
                        <a:rPr lang="en-GB" sz="1200" b="1" dirty="0"/>
                        <a:t>Materials</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The same as media but it can include the basis for artwork </a:t>
                      </a:r>
                      <a:r>
                        <a:rPr lang="en-GB" sz="1000" dirty="0" err="1"/>
                        <a:t>eg</a:t>
                      </a:r>
                      <a:r>
                        <a:rPr lang="en-GB" sz="1000" dirty="0"/>
                        <a:t> canvas, paper, clay.</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524113872"/>
                  </a:ext>
                </a:extLst>
              </a:tr>
              <a:tr h="203098">
                <a:tc>
                  <a:txBody>
                    <a:bodyPr/>
                    <a:lstStyle/>
                    <a:p>
                      <a:r>
                        <a:rPr lang="en-GB" sz="1200" b="1" dirty="0"/>
                        <a:t>Processes</a:t>
                      </a:r>
                      <a:endParaRPr lang="en-GB" sz="1200" dirty="0"/>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The creative journey of what you do to develop your artwork from beginning to end.  </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5759617"/>
                  </a:ext>
                </a:extLst>
              </a:tr>
              <a:tr h="317531">
                <a:tc>
                  <a:txBody>
                    <a:bodyPr/>
                    <a:lstStyle/>
                    <a:p>
                      <a:r>
                        <a:rPr lang="en-GB" sz="1200" b="1" dirty="0"/>
                        <a:t>Techniques</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The method, procedure or way that something is done </a:t>
                      </a:r>
                      <a:r>
                        <a:rPr lang="en-GB" sz="1000" dirty="0" err="1"/>
                        <a:t>eg</a:t>
                      </a:r>
                      <a:r>
                        <a:rPr lang="en-GB" sz="1000" dirty="0"/>
                        <a:t> drawing, painting or printing are all different techniques</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84215685"/>
                  </a:ext>
                </a:extLst>
              </a:tr>
              <a:tr h="203098">
                <a:tc>
                  <a:txBody>
                    <a:bodyPr/>
                    <a:lstStyle/>
                    <a:p>
                      <a:r>
                        <a:rPr lang="en-GB" sz="1200" b="1" dirty="0"/>
                        <a:t>Design</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A plan for the construction of an object or the preliminary planning to solve any problems</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123011359"/>
                  </a:ext>
                </a:extLst>
              </a:tr>
              <a:tr h="317531">
                <a:tc>
                  <a:txBody>
                    <a:bodyPr/>
                    <a:lstStyle/>
                    <a:p>
                      <a:r>
                        <a:rPr lang="en-GB" sz="1200" b="1" dirty="0"/>
                        <a:t>Refine</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00" dirty="0"/>
                        <a:t>To make small changes which improve the idea in some way. Adapt, modify, transform or correct your work. </a:t>
                      </a:r>
                    </a:p>
                  </a:txBody>
                  <a:tcPr marL="74295" marR="74295" marT="371" marB="37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624979198"/>
                  </a:ext>
                </a:extLst>
              </a:tr>
            </a:tbl>
          </a:graphicData>
        </a:graphic>
      </p:graphicFrame>
      <p:graphicFrame>
        <p:nvGraphicFramePr>
          <p:cNvPr id="35" name="Table 34">
            <a:extLst>
              <a:ext uri="{FF2B5EF4-FFF2-40B4-BE49-F238E27FC236}">
                <a16:creationId xmlns:a16="http://schemas.microsoft.com/office/drawing/2014/main" id="{A8CD9DCC-8A86-4C68-AEE4-EBEB9619C422}"/>
              </a:ext>
            </a:extLst>
          </p:cNvPr>
          <p:cNvGraphicFramePr>
            <a:graphicFrameLocks noGrp="1"/>
          </p:cNvGraphicFramePr>
          <p:nvPr>
            <p:extLst>
              <p:ext uri="{D42A27DB-BD31-4B8C-83A1-F6EECF244321}">
                <p14:modId xmlns:p14="http://schemas.microsoft.com/office/powerpoint/2010/main" val="3461239907"/>
              </p:ext>
            </p:extLst>
          </p:nvPr>
        </p:nvGraphicFramePr>
        <p:xfrm>
          <a:off x="6799604" y="76408"/>
          <a:ext cx="2987954" cy="2896503"/>
        </p:xfrm>
        <a:graphic>
          <a:graphicData uri="http://schemas.openxmlformats.org/drawingml/2006/table">
            <a:tbl>
              <a:tblPr firstRow="1" bandRow="1">
                <a:tableStyleId>{5940675A-B579-460E-94D1-54222C63F5DA}</a:tableStyleId>
              </a:tblPr>
              <a:tblGrid>
                <a:gridCol w="950713">
                  <a:extLst>
                    <a:ext uri="{9D8B030D-6E8A-4147-A177-3AD203B41FA5}">
                      <a16:colId xmlns:a16="http://schemas.microsoft.com/office/drawing/2014/main" val="2400370824"/>
                    </a:ext>
                  </a:extLst>
                </a:gridCol>
                <a:gridCol w="2037241">
                  <a:extLst>
                    <a:ext uri="{9D8B030D-6E8A-4147-A177-3AD203B41FA5}">
                      <a16:colId xmlns:a16="http://schemas.microsoft.com/office/drawing/2014/main" val="1504490713"/>
                    </a:ext>
                  </a:extLst>
                </a:gridCol>
              </a:tblGrid>
              <a:tr h="465719">
                <a:tc gridSpan="2">
                  <a:txBody>
                    <a:bodyPr/>
                    <a:lstStyle/>
                    <a:p>
                      <a:pPr algn="l"/>
                      <a:r>
                        <a:rPr lang="en-GB" sz="1800" b="1" dirty="0"/>
                        <a:t>   Assessment objectives</a:t>
                      </a:r>
                    </a:p>
                  </a:txBody>
                  <a:tcPr marL="74295" marR="74295" marT="37148" marB="37148">
                    <a:solidFill>
                      <a:srgbClr val="00B050"/>
                    </a:solidFill>
                  </a:tcPr>
                </a:tc>
                <a:tc hMerge="1">
                  <a:txBody>
                    <a:bodyPr/>
                    <a:lstStyle/>
                    <a:p>
                      <a:endParaRPr lang="en-GB" dirty="0"/>
                    </a:p>
                  </a:txBody>
                  <a:tcPr/>
                </a:tc>
                <a:extLst>
                  <a:ext uri="{0D108BD9-81ED-4DB2-BD59-A6C34878D82A}">
                    <a16:rowId xmlns:a16="http://schemas.microsoft.com/office/drawing/2014/main" val="2381480481"/>
                  </a:ext>
                </a:extLst>
              </a:tr>
              <a:tr h="520065">
                <a:tc>
                  <a:txBody>
                    <a:bodyPr/>
                    <a:lstStyle/>
                    <a:p>
                      <a:pPr algn="ctr"/>
                      <a:r>
                        <a:rPr lang="en-GB" sz="1200" b="1" dirty="0"/>
                        <a:t>AO1</a:t>
                      </a:r>
                    </a:p>
                    <a:p>
                      <a:pPr algn="ctr"/>
                      <a:r>
                        <a:rPr lang="en-GB" sz="1000" b="1" dirty="0"/>
                        <a:t>Understanding</a:t>
                      </a:r>
                    </a:p>
                  </a:txBody>
                  <a:tcPr marL="74295" marR="74295" marT="37148" marB="37148">
                    <a:solidFill>
                      <a:schemeClr val="bg2"/>
                    </a:solidFill>
                  </a:tcPr>
                </a:tc>
                <a:tc>
                  <a:txBody>
                    <a:bodyPr/>
                    <a:lstStyle/>
                    <a:p>
                      <a:r>
                        <a:rPr lang="en-GB" sz="1000" b="1" dirty="0"/>
                        <a:t>Develop ideas </a:t>
                      </a:r>
                      <a:r>
                        <a:rPr lang="en-GB" sz="1000" dirty="0"/>
                        <a:t>through investigations, demonstrating understanding of sources</a:t>
                      </a:r>
                    </a:p>
                  </a:txBody>
                  <a:tcPr marL="74295" marR="74295" marT="37148" marB="37148"/>
                </a:tc>
                <a:extLst>
                  <a:ext uri="{0D108BD9-81ED-4DB2-BD59-A6C34878D82A}">
                    <a16:rowId xmlns:a16="http://schemas.microsoft.com/office/drawing/2014/main" val="4275128802"/>
                  </a:ext>
                </a:extLst>
              </a:tr>
              <a:tr h="482918">
                <a:tc>
                  <a:txBody>
                    <a:bodyPr/>
                    <a:lstStyle/>
                    <a:p>
                      <a:pPr algn="ctr"/>
                      <a:r>
                        <a:rPr lang="en-GB" sz="1200" b="1" dirty="0"/>
                        <a:t>AO2</a:t>
                      </a:r>
                    </a:p>
                    <a:p>
                      <a:pPr algn="ctr"/>
                      <a:r>
                        <a:rPr lang="en-GB" sz="1000" b="1" dirty="0"/>
                        <a:t>Creative Making</a:t>
                      </a:r>
                    </a:p>
                  </a:txBody>
                  <a:tcPr marL="74295" marR="74295" marT="37148" marB="37148">
                    <a:solidFill>
                      <a:schemeClr val="bg2"/>
                    </a:solidFill>
                  </a:tcPr>
                </a:tc>
                <a:tc>
                  <a:txBody>
                    <a:bodyPr/>
                    <a:lstStyle/>
                    <a:p>
                      <a:r>
                        <a:rPr lang="en-GB" sz="1000" b="1" dirty="0"/>
                        <a:t>Refine work </a:t>
                      </a:r>
                      <a:r>
                        <a:rPr lang="en-GB" sz="1000" dirty="0"/>
                        <a:t>by exploring ideas &amp; experimenting with appropriate media, materials, techniques &amp; processes</a:t>
                      </a:r>
                    </a:p>
                  </a:txBody>
                  <a:tcPr marL="74295" marR="74295" marT="37148" marB="37148"/>
                </a:tc>
                <a:extLst>
                  <a:ext uri="{0D108BD9-81ED-4DB2-BD59-A6C34878D82A}">
                    <a16:rowId xmlns:a16="http://schemas.microsoft.com/office/drawing/2014/main" val="2910444587"/>
                  </a:ext>
                </a:extLst>
              </a:tr>
              <a:tr h="520065">
                <a:tc>
                  <a:txBody>
                    <a:bodyPr/>
                    <a:lstStyle/>
                    <a:p>
                      <a:pPr algn="ctr"/>
                      <a:r>
                        <a:rPr lang="en-GB" sz="1200" b="1" dirty="0"/>
                        <a:t>AO3</a:t>
                      </a:r>
                    </a:p>
                    <a:p>
                      <a:pPr algn="ctr"/>
                      <a:r>
                        <a:rPr lang="en-GB" sz="1000" b="1" dirty="0"/>
                        <a:t>Recording</a:t>
                      </a:r>
                    </a:p>
                  </a:txBody>
                  <a:tcPr marL="74295" marR="74295" marT="37148" marB="37148">
                    <a:solidFill>
                      <a:schemeClr val="bg2"/>
                    </a:solidFill>
                  </a:tcPr>
                </a:tc>
                <a:tc>
                  <a:txBody>
                    <a:bodyPr/>
                    <a:lstStyle/>
                    <a:p>
                      <a:r>
                        <a:rPr lang="en-GB" sz="1000" b="1" dirty="0"/>
                        <a:t>Record ideas</a:t>
                      </a:r>
                      <a:r>
                        <a:rPr lang="en-GB" sz="1000" dirty="0"/>
                        <a:t>, observations &amp; insights relevant to intentions as work progresses</a:t>
                      </a:r>
                    </a:p>
                  </a:txBody>
                  <a:tcPr marL="74295" marR="74295" marT="37148" marB="37148"/>
                </a:tc>
                <a:extLst>
                  <a:ext uri="{0D108BD9-81ED-4DB2-BD59-A6C34878D82A}">
                    <a16:rowId xmlns:a16="http://schemas.microsoft.com/office/drawing/2014/main" val="1865984886"/>
                  </a:ext>
                </a:extLst>
              </a:tr>
              <a:tr h="465719">
                <a:tc>
                  <a:txBody>
                    <a:bodyPr/>
                    <a:lstStyle/>
                    <a:p>
                      <a:pPr algn="ctr"/>
                      <a:r>
                        <a:rPr lang="en-GB" sz="1200" b="1" dirty="0"/>
                        <a:t>AO4</a:t>
                      </a:r>
                    </a:p>
                    <a:p>
                      <a:pPr algn="ctr"/>
                      <a:r>
                        <a:rPr lang="en-GB" sz="1000" b="1" dirty="0"/>
                        <a:t>Presenting</a:t>
                      </a:r>
                    </a:p>
                  </a:txBody>
                  <a:tcPr marL="74295" marR="74295" marT="37148" marB="37148">
                    <a:solidFill>
                      <a:schemeClr val="bg2"/>
                    </a:solidFill>
                  </a:tcPr>
                </a:tc>
                <a:tc>
                  <a:txBody>
                    <a:bodyPr/>
                    <a:lstStyle/>
                    <a:p>
                      <a:r>
                        <a:rPr lang="en-GB" sz="1000" b="1" dirty="0"/>
                        <a:t>Present a personal and meaningful response </a:t>
                      </a:r>
                      <a:r>
                        <a:rPr lang="en-GB" sz="1000" dirty="0"/>
                        <a:t>that realises intentions &amp; demonstrates understanding of visual language</a:t>
                      </a:r>
                    </a:p>
                  </a:txBody>
                  <a:tcPr marL="74295" marR="74295" marT="37148" marB="37148"/>
                </a:tc>
                <a:extLst>
                  <a:ext uri="{0D108BD9-81ED-4DB2-BD59-A6C34878D82A}">
                    <a16:rowId xmlns:a16="http://schemas.microsoft.com/office/drawing/2014/main" val="1681730452"/>
                  </a:ext>
                </a:extLst>
              </a:tr>
            </a:tbl>
          </a:graphicData>
        </a:graphic>
      </p:graphicFrame>
      <p:pic>
        <p:nvPicPr>
          <p:cNvPr id="4" name="Picture 3">
            <a:extLst>
              <a:ext uri="{FF2B5EF4-FFF2-40B4-BE49-F238E27FC236}">
                <a16:creationId xmlns:a16="http://schemas.microsoft.com/office/drawing/2014/main" id="{E7A9C32C-5A48-4EBC-84F8-B1CF0EAFF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486" y="1366841"/>
            <a:ext cx="1787387" cy="1123853"/>
          </a:xfrm>
          <a:prstGeom prst="rect">
            <a:avLst/>
          </a:prstGeom>
        </p:spPr>
      </p:pic>
      <p:pic>
        <p:nvPicPr>
          <p:cNvPr id="11" name="Picture 10">
            <a:extLst>
              <a:ext uri="{FF2B5EF4-FFF2-40B4-BE49-F238E27FC236}">
                <a16:creationId xmlns:a16="http://schemas.microsoft.com/office/drawing/2014/main" id="{1B452BE8-71BD-4602-83AD-94A6BA387FA0}"/>
              </a:ext>
            </a:extLst>
          </p:cNvPr>
          <p:cNvPicPr>
            <a:picLocks noChangeAspect="1"/>
          </p:cNvPicPr>
          <p:nvPr/>
        </p:nvPicPr>
        <p:blipFill rotWithShape="1">
          <a:blip r:embed="rId3">
            <a:extLst>
              <a:ext uri="{28A0092B-C50C-407E-A947-70E740481C1C}">
                <a14:useLocalDpi xmlns:a14="http://schemas.microsoft.com/office/drawing/2010/main" val="0"/>
              </a:ext>
            </a:extLst>
          </a:blip>
          <a:srcRect l="5785" t="31320" r="2146" b="34304"/>
          <a:stretch/>
        </p:blipFill>
        <p:spPr>
          <a:xfrm>
            <a:off x="398393" y="3924301"/>
            <a:ext cx="1646180" cy="937966"/>
          </a:xfrm>
          <a:prstGeom prst="rect">
            <a:avLst/>
          </a:prstGeom>
        </p:spPr>
      </p:pic>
      <p:pic>
        <p:nvPicPr>
          <p:cNvPr id="15" name="Picture 14">
            <a:extLst>
              <a:ext uri="{FF2B5EF4-FFF2-40B4-BE49-F238E27FC236}">
                <a16:creationId xmlns:a16="http://schemas.microsoft.com/office/drawing/2014/main" id="{A3436FA4-7154-4C0C-86DF-AA82BEC73D73}"/>
              </a:ext>
            </a:extLst>
          </p:cNvPr>
          <p:cNvPicPr>
            <a:picLocks noChangeAspect="1"/>
          </p:cNvPicPr>
          <p:nvPr/>
        </p:nvPicPr>
        <p:blipFill rotWithShape="1">
          <a:blip r:embed="rId4">
            <a:extLst>
              <a:ext uri="{28A0092B-C50C-407E-A947-70E740481C1C}">
                <a14:useLocalDpi xmlns:a14="http://schemas.microsoft.com/office/drawing/2010/main" val="0"/>
              </a:ext>
            </a:extLst>
          </a:blip>
          <a:srcRect l="8159" r="6567" b="33630"/>
          <a:stretch/>
        </p:blipFill>
        <p:spPr>
          <a:xfrm>
            <a:off x="4999287" y="1693432"/>
            <a:ext cx="1284291" cy="1213113"/>
          </a:xfrm>
          <a:prstGeom prst="rect">
            <a:avLst/>
          </a:prstGeom>
          <a:ln w="19050">
            <a:solidFill>
              <a:schemeClr val="tx1"/>
            </a:solidFill>
          </a:ln>
        </p:spPr>
      </p:pic>
      <p:sp>
        <p:nvSpPr>
          <p:cNvPr id="20" name="TextBox 19">
            <a:extLst>
              <a:ext uri="{FF2B5EF4-FFF2-40B4-BE49-F238E27FC236}">
                <a16:creationId xmlns:a16="http://schemas.microsoft.com/office/drawing/2014/main" id="{DE16913B-7E8B-44DE-874F-6BAE99B957A9}"/>
              </a:ext>
            </a:extLst>
          </p:cNvPr>
          <p:cNvSpPr txBox="1"/>
          <p:nvPr/>
        </p:nvSpPr>
        <p:spPr>
          <a:xfrm>
            <a:off x="2288482" y="2411183"/>
            <a:ext cx="2546076" cy="2212785"/>
          </a:xfrm>
          <a:prstGeom prst="rect">
            <a:avLst/>
          </a:prstGeom>
          <a:noFill/>
          <a:ln>
            <a:noFill/>
            <a:prstDash val="dash"/>
          </a:ln>
        </p:spPr>
        <p:txBody>
          <a:bodyPr wrap="square" rtlCol="0">
            <a:spAutoFit/>
          </a:bodyPr>
          <a:lstStyle/>
          <a:p>
            <a:pPr algn="ctr"/>
            <a:endParaRPr lang="en-GB" sz="1200" b="1" dirty="0">
              <a:highlight>
                <a:srgbClr val="FFFF66"/>
              </a:highlight>
            </a:endParaRPr>
          </a:p>
          <a:p>
            <a:pPr algn="ctr"/>
            <a:r>
              <a:rPr lang="en-GB" sz="1200" b="1" dirty="0">
                <a:highlight>
                  <a:srgbClr val="FFFF66"/>
                </a:highlight>
              </a:rPr>
              <a:t>Methods of Recording</a:t>
            </a:r>
          </a:p>
          <a:p>
            <a:pPr algn="ctr"/>
            <a:endParaRPr lang="en-GB" sz="1138" b="1" dirty="0">
              <a:highlight>
                <a:srgbClr val="FFFF00"/>
              </a:highlight>
            </a:endParaRPr>
          </a:p>
          <a:p>
            <a:pPr algn="ctr"/>
            <a:endParaRPr lang="en-GB" sz="1138" b="1" dirty="0">
              <a:highlight>
                <a:srgbClr val="FFFF00"/>
              </a:highlight>
            </a:endParaRPr>
          </a:p>
          <a:p>
            <a:pPr algn="ctr"/>
            <a:endParaRPr lang="en-GB" sz="1138" b="1" dirty="0">
              <a:highlight>
                <a:srgbClr val="FFFF00"/>
              </a:highlight>
            </a:endParaRPr>
          </a:p>
          <a:p>
            <a:pPr algn="ctr"/>
            <a:endParaRPr lang="en-GB" sz="1138" b="1" dirty="0">
              <a:highlight>
                <a:srgbClr val="FFFF00"/>
              </a:highlight>
            </a:endParaRPr>
          </a:p>
          <a:p>
            <a:pPr algn="ctr"/>
            <a:endParaRPr lang="en-GB" sz="1138" b="1" dirty="0">
              <a:highlight>
                <a:srgbClr val="FFFF00"/>
              </a:highlight>
            </a:endParaRPr>
          </a:p>
          <a:p>
            <a:pPr algn="ctr"/>
            <a:endParaRPr lang="en-GB" sz="1138" b="1" dirty="0">
              <a:highlight>
                <a:srgbClr val="FFFF00"/>
              </a:highlight>
            </a:endParaRPr>
          </a:p>
          <a:p>
            <a:pPr algn="ctr"/>
            <a:endParaRPr lang="en-GB" sz="1138" b="1" dirty="0">
              <a:highlight>
                <a:srgbClr val="FFFF00"/>
              </a:highlight>
            </a:endParaRPr>
          </a:p>
          <a:p>
            <a:pPr algn="ctr"/>
            <a:endParaRPr lang="en-GB" sz="1138" b="1" dirty="0">
              <a:highlight>
                <a:srgbClr val="FFFF00"/>
              </a:highlight>
            </a:endParaRPr>
          </a:p>
          <a:p>
            <a:pPr algn="ctr"/>
            <a:endParaRPr lang="en-GB" sz="1138" b="1" dirty="0">
              <a:highlight>
                <a:srgbClr val="FFFF00"/>
              </a:highlight>
            </a:endParaRPr>
          </a:p>
          <a:p>
            <a:pPr algn="ctr"/>
            <a:endParaRPr lang="en-GB" sz="1138" b="1" dirty="0">
              <a:highlight>
                <a:srgbClr val="FFFF00"/>
              </a:highlight>
            </a:endParaRPr>
          </a:p>
        </p:txBody>
      </p:sp>
      <p:pic>
        <p:nvPicPr>
          <p:cNvPr id="26" name="Picture 25">
            <a:extLst>
              <a:ext uri="{FF2B5EF4-FFF2-40B4-BE49-F238E27FC236}">
                <a16:creationId xmlns:a16="http://schemas.microsoft.com/office/drawing/2014/main" id="{566A4004-C528-4FF9-9CF9-582315297A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1217" y="5011657"/>
            <a:ext cx="997823" cy="1640349"/>
          </a:xfrm>
          <a:prstGeom prst="rect">
            <a:avLst/>
          </a:prstGeom>
        </p:spPr>
      </p:pic>
      <p:pic>
        <p:nvPicPr>
          <p:cNvPr id="34" name="Picture 33">
            <a:extLst>
              <a:ext uri="{FF2B5EF4-FFF2-40B4-BE49-F238E27FC236}">
                <a16:creationId xmlns:a16="http://schemas.microsoft.com/office/drawing/2014/main" id="{622C538C-133F-4BEC-96EC-E54EA99A61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34558" y="3045461"/>
            <a:ext cx="1953741" cy="1965886"/>
          </a:xfrm>
          <a:prstGeom prst="rect">
            <a:avLst/>
          </a:prstGeom>
        </p:spPr>
      </p:pic>
      <p:pic>
        <p:nvPicPr>
          <p:cNvPr id="38" name="Picture 37">
            <a:extLst>
              <a:ext uri="{FF2B5EF4-FFF2-40B4-BE49-F238E27FC236}">
                <a16:creationId xmlns:a16="http://schemas.microsoft.com/office/drawing/2014/main" id="{20AE8FED-7432-4329-AD9B-83BC33BB220A}"/>
              </a:ext>
            </a:extLst>
          </p:cNvPr>
          <p:cNvPicPr>
            <a:picLocks noChangeAspect="1"/>
          </p:cNvPicPr>
          <p:nvPr/>
        </p:nvPicPr>
        <p:blipFill rotWithShape="1">
          <a:blip r:embed="rId7">
            <a:extLst>
              <a:ext uri="{28A0092B-C50C-407E-A947-70E740481C1C}">
                <a14:useLocalDpi xmlns:a14="http://schemas.microsoft.com/office/drawing/2010/main" val="0"/>
              </a:ext>
            </a:extLst>
          </a:blip>
          <a:srcRect r="9653" b="8639"/>
          <a:stretch/>
        </p:blipFill>
        <p:spPr>
          <a:xfrm>
            <a:off x="8876073" y="3663502"/>
            <a:ext cx="818318" cy="963638"/>
          </a:xfrm>
          <a:prstGeom prst="rect">
            <a:avLst/>
          </a:prstGeom>
        </p:spPr>
      </p:pic>
      <p:pic>
        <p:nvPicPr>
          <p:cNvPr id="52" name="Picture 51">
            <a:extLst>
              <a:ext uri="{FF2B5EF4-FFF2-40B4-BE49-F238E27FC236}">
                <a16:creationId xmlns:a16="http://schemas.microsoft.com/office/drawing/2014/main" id="{5C610F6A-7517-40C1-B0F2-55DDFE035C61}"/>
              </a:ext>
            </a:extLst>
          </p:cNvPr>
          <p:cNvPicPr>
            <a:picLocks noChangeAspect="1"/>
          </p:cNvPicPr>
          <p:nvPr/>
        </p:nvPicPr>
        <p:blipFill rotWithShape="1">
          <a:blip r:embed="rId8">
            <a:extLst>
              <a:ext uri="{28A0092B-C50C-407E-A947-70E740481C1C}">
                <a14:useLocalDpi xmlns:a14="http://schemas.microsoft.com/office/drawing/2010/main" val="0"/>
              </a:ext>
            </a:extLst>
          </a:blip>
          <a:srcRect l="11228" t="8211" r="12398" b="12553"/>
          <a:stretch/>
        </p:blipFill>
        <p:spPr>
          <a:xfrm>
            <a:off x="8557087" y="4677077"/>
            <a:ext cx="1137304" cy="874632"/>
          </a:xfrm>
          <a:prstGeom prst="rect">
            <a:avLst/>
          </a:prstGeom>
        </p:spPr>
      </p:pic>
      <p:pic>
        <p:nvPicPr>
          <p:cNvPr id="56" name="Picture 55">
            <a:extLst>
              <a:ext uri="{FF2B5EF4-FFF2-40B4-BE49-F238E27FC236}">
                <a16:creationId xmlns:a16="http://schemas.microsoft.com/office/drawing/2014/main" id="{9E2A40D7-CAFD-4D47-B2F3-17F7BB2C4B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4688" y="3366588"/>
            <a:ext cx="959345" cy="924696"/>
          </a:xfrm>
          <a:prstGeom prst="rect">
            <a:avLst/>
          </a:prstGeom>
        </p:spPr>
      </p:pic>
      <p:pic>
        <p:nvPicPr>
          <p:cNvPr id="60" name="Picture 59">
            <a:extLst>
              <a:ext uri="{FF2B5EF4-FFF2-40B4-BE49-F238E27FC236}">
                <a16:creationId xmlns:a16="http://schemas.microsoft.com/office/drawing/2014/main" id="{3BC2B66C-0CEF-48BB-8759-6BB26B06229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5400000">
            <a:off x="7771464" y="3501084"/>
            <a:ext cx="1228338" cy="959346"/>
          </a:xfrm>
          <a:prstGeom prst="rect">
            <a:avLst/>
          </a:prstGeom>
        </p:spPr>
      </p:pic>
      <p:sp>
        <p:nvSpPr>
          <p:cNvPr id="61" name="TextBox 60">
            <a:extLst>
              <a:ext uri="{FF2B5EF4-FFF2-40B4-BE49-F238E27FC236}">
                <a16:creationId xmlns:a16="http://schemas.microsoft.com/office/drawing/2014/main" id="{4D320A6B-53E2-4F08-8170-F696797E89FA}"/>
              </a:ext>
            </a:extLst>
          </p:cNvPr>
          <p:cNvSpPr txBox="1"/>
          <p:nvPr/>
        </p:nvSpPr>
        <p:spPr>
          <a:xfrm>
            <a:off x="8951983" y="3187114"/>
            <a:ext cx="653763" cy="461665"/>
          </a:xfrm>
          <a:prstGeom prst="rect">
            <a:avLst/>
          </a:prstGeom>
          <a:solidFill>
            <a:schemeClr val="accent6">
              <a:lumMod val="40000"/>
              <a:lumOff val="60000"/>
            </a:schemeClr>
          </a:solidFill>
          <a:ln>
            <a:solidFill>
              <a:schemeClr val="tx1"/>
            </a:solidFill>
            <a:prstDash val="dash"/>
          </a:ln>
        </p:spPr>
        <p:txBody>
          <a:bodyPr wrap="square" rtlCol="0">
            <a:spAutoFit/>
          </a:bodyPr>
          <a:lstStyle/>
          <a:p>
            <a:pPr algn="ctr"/>
            <a:r>
              <a:rPr lang="en-GB" sz="1200" b="1" dirty="0"/>
              <a:t>Wire Forms</a:t>
            </a:r>
          </a:p>
        </p:txBody>
      </p:sp>
      <p:pic>
        <p:nvPicPr>
          <p:cNvPr id="64" name="Picture 63">
            <a:extLst>
              <a:ext uri="{FF2B5EF4-FFF2-40B4-BE49-F238E27FC236}">
                <a16:creationId xmlns:a16="http://schemas.microsoft.com/office/drawing/2014/main" id="{18E124CD-AF8B-40E3-BB42-5272324E29C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6943" y="1857375"/>
            <a:ext cx="356933" cy="862841"/>
          </a:xfrm>
          <a:prstGeom prst="rect">
            <a:avLst/>
          </a:prstGeom>
        </p:spPr>
      </p:pic>
      <p:pic>
        <p:nvPicPr>
          <p:cNvPr id="5" name="Picture 4">
            <a:extLst>
              <a:ext uri="{FF2B5EF4-FFF2-40B4-BE49-F238E27FC236}">
                <a16:creationId xmlns:a16="http://schemas.microsoft.com/office/drawing/2014/main" id="{305D4434-8A24-41F0-BDAF-F0367CF9FA0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28252" y="4690330"/>
            <a:ext cx="1235318" cy="869795"/>
          </a:xfrm>
          <a:prstGeom prst="rect">
            <a:avLst/>
          </a:prstGeom>
        </p:spPr>
      </p:pic>
      <p:sp>
        <p:nvSpPr>
          <p:cNvPr id="62" name="TextBox 61">
            <a:extLst>
              <a:ext uri="{FF2B5EF4-FFF2-40B4-BE49-F238E27FC236}">
                <a16:creationId xmlns:a16="http://schemas.microsoft.com/office/drawing/2014/main" id="{0BDBF302-D275-485B-8362-58F948518349}"/>
              </a:ext>
            </a:extLst>
          </p:cNvPr>
          <p:cNvSpPr txBox="1"/>
          <p:nvPr/>
        </p:nvSpPr>
        <p:spPr>
          <a:xfrm>
            <a:off x="6994444" y="4309914"/>
            <a:ext cx="662830" cy="461665"/>
          </a:xfrm>
          <a:prstGeom prst="rect">
            <a:avLst/>
          </a:prstGeom>
          <a:solidFill>
            <a:schemeClr val="accent6">
              <a:lumMod val="40000"/>
              <a:lumOff val="60000"/>
            </a:schemeClr>
          </a:solidFill>
          <a:ln>
            <a:solidFill>
              <a:schemeClr val="tx1"/>
            </a:solidFill>
            <a:prstDash val="dash"/>
          </a:ln>
        </p:spPr>
        <p:txBody>
          <a:bodyPr wrap="square" rtlCol="0">
            <a:spAutoFit/>
          </a:bodyPr>
          <a:lstStyle/>
          <a:p>
            <a:r>
              <a:rPr lang="en-GB" sz="1200" b="1" dirty="0"/>
              <a:t>Papier mâché</a:t>
            </a:r>
          </a:p>
        </p:txBody>
      </p:sp>
      <p:pic>
        <p:nvPicPr>
          <p:cNvPr id="67" name="Picture 66">
            <a:extLst>
              <a:ext uri="{FF2B5EF4-FFF2-40B4-BE49-F238E27FC236}">
                <a16:creationId xmlns:a16="http://schemas.microsoft.com/office/drawing/2014/main" id="{00178538-4B81-4AD4-AB66-662CE3F3E7C3}"/>
              </a:ext>
            </a:extLst>
          </p:cNvPr>
          <p:cNvPicPr>
            <a:picLocks noChangeAspect="1"/>
          </p:cNvPicPr>
          <p:nvPr/>
        </p:nvPicPr>
        <p:blipFill rotWithShape="1">
          <a:blip r:embed="rId13">
            <a:extLst>
              <a:ext uri="{28A0092B-C50C-407E-A947-70E740481C1C}">
                <a14:useLocalDpi xmlns:a14="http://schemas.microsoft.com/office/drawing/2010/main" val="0"/>
              </a:ext>
            </a:extLst>
          </a:blip>
          <a:srcRect l="44724" t="6933" r="46758"/>
          <a:stretch/>
        </p:blipFill>
        <p:spPr>
          <a:xfrm>
            <a:off x="6331730" y="1575132"/>
            <a:ext cx="367402" cy="1381650"/>
          </a:xfrm>
          <a:prstGeom prst="rect">
            <a:avLst/>
          </a:prstGeom>
        </p:spPr>
      </p:pic>
      <p:sp>
        <p:nvSpPr>
          <p:cNvPr id="3" name="TextBox 2">
            <a:extLst>
              <a:ext uri="{FF2B5EF4-FFF2-40B4-BE49-F238E27FC236}">
                <a16:creationId xmlns:a16="http://schemas.microsoft.com/office/drawing/2014/main" id="{2B960DAE-4CF9-4C8C-A099-C2F6D38150E8}"/>
              </a:ext>
            </a:extLst>
          </p:cNvPr>
          <p:cNvSpPr txBox="1"/>
          <p:nvPr/>
        </p:nvSpPr>
        <p:spPr>
          <a:xfrm>
            <a:off x="6318848" y="6631534"/>
            <a:ext cx="950981" cy="246221"/>
          </a:xfrm>
          <a:prstGeom prst="rect">
            <a:avLst/>
          </a:prstGeom>
          <a:solidFill>
            <a:schemeClr val="bg1"/>
          </a:solidFill>
          <a:ln w="19050">
            <a:noFill/>
            <a:prstDash val="dash"/>
          </a:ln>
        </p:spPr>
        <p:txBody>
          <a:bodyPr wrap="square" rtlCol="0">
            <a:spAutoFit/>
          </a:bodyPr>
          <a:lstStyle/>
          <a:p>
            <a:pPr algn="ctr"/>
            <a:r>
              <a:rPr lang="en-GB" sz="1000" b="1" dirty="0">
                <a:highlight>
                  <a:srgbClr val="FFFF66"/>
                </a:highlight>
              </a:rPr>
              <a:t>Tonal shading</a:t>
            </a:r>
          </a:p>
        </p:txBody>
      </p:sp>
      <p:sp>
        <p:nvSpPr>
          <p:cNvPr id="6" name="TextBox 5">
            <a:extLst>
              <a:ext uri="{FF2B5EF4-FFF2-40B4-BE49-F238E27FC236}">
                <a16:creationId xmlns:a16="http://schemas.microsoft.com/office/drawing/2014/main" id="{10737B3A-B3CC-4EC0-AA57-0BBBA9361D86}"/>
              </a:ext>
            </a:extLst>
          </p:cNvPr>
          <p:cNvSpPr txBox="1"/>
          <p:nvPr/>
        </p:nvSpPr>
        <p:spPr>
          <a:xfrm>
            <a:off x="5411859" y="4750412"/>
            <a:ext cx="818565" cy="276999"/>
          </a:xfrm>
          <a:prstGeom prst="rect">
            <a:avLst/>
          </a:prstGeom>
          <a:noFill/>
          <a:ln w="19050">
            <a:noFill/>
            <a:prstDash val="dash"/>
          </a:ln>
        </p:spPr>
        <p:txBody>
          <a:bodyPr wrap="square" rtlCol="0">
            <a:spAutoFit/>
          </a:bodyPr>
          <a:lstStyle/>
          <a:p>
            <a:pPr algn="ctr"/>
            <a:r>
              <a:rPr lang="en-GB" sz="1200" b="1" dirty="0">
                <a:highlight>
                  <a:srgbClr val="FFFF66"/>
                </a:highlight>
              </a:rPr>
              <a:t>sketches</a:t>
            </a:r>
          </a:p>
        </p:txBody>
      </p:sp>
      <p:sp>
        <p:nvSpPr>
          <p:cNvPr id="7" name="Arrow: Right 6">
            <a:extLst>
              <a:ext uri="{FF2B5EF4-FFF2-40B4-BE49-F238E27FC236}">
                <a16:creationId xmlns:a16="http://schemas.microsoft.com/office/drawing/2014/main" id="{76AECC68-26A7-48BC-80F0-072B6B76C007}"/>
              </a:ext>
            </a:extLst>
          </p:cNvPr>
          <p:cNvSpPr/>
          <p:nvPr/>
        </p:nvSpPr>
        <p:spPr>
          <a:xfrm rot="2222672">
            <a:off x="7652945" y="4652876"/>
            <a:ext cx="367871" cy="18370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 7">
            <a:extLst>
              <a:ext uri="{FF2B5EF4-FFF2-40B4-BE49-F238E27FC236}">
                <a16:creationId xmlns:a16="http://schemas.microsoft.com/office/drawing/2014/main" id="{52E53E35-6F31-41CF-84FA-9592F45095A1}"/>
              </a:ext>
            </a:extLst>
          </p:cNvPr>
          <p:cNvSpPr/>
          <p:nvPr/>
        </p:nvSpPr>
        <p:spPr>
          <a:xfrm rot="19832256">
            <a:off x="8555107" y="3340406"/>
            <a:ext cx="388281" cy="174492"/>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Table 21">
            <a:extLst>
              <a:ext uri="{FF2B5EF4-FFF2-40B4-BE49-F238E27FC236}">
                <a16:creationId xmlns:a16="http://schemas.microsoft.com/office/drawing/2014/main" id="{0853B6C1-7147-47B0-A361-F0DD1C415856}"/>
              </a:ext>
            </a:extLst>
          </p:cNvPr>
          <p:cNvGraphicFramePr>
            <a:graphicFrameLocks noGrp="1"/>
          </p:cNvGraphicFramePr>
          <p:nvPr>
            <p:extLst>
              <p:ext uri="{D42A27DB-BD31-4B8C-83A1-F6EECF244321}">
                <p14:modId xmlns:p14="http://schemas.microsoft.com/office/powerpoint/2010/main" val="33463187"/>
              </p:ext>
            </p:extLst>
          </p:nvPr>
        </p:nvGraphicFramePr>
        <p:xfrm>
          <a:off x="2522935" y="2873185"/>
          <a:ext cx="2247019" cy="2141224"/>
        </p:xfrm>
        <a:graphic>
          <a:graphicData uri="http://schemas.openxmlformats.org/drawingml/2006/table">
            <a:tbl>
              <a:tblPr firstRow="1" bandRow="1">
                <a:tableStyleId>{5940675A-B579-460E-94D1-54222C63F5DA}</a:tableStyleId>
              </a:tblPr>
              <a:tblGrid>
                <a:gridCol w="868792">
                  <a:extLst>
                    <a:ext uri="{9D8B030D-6E8A-4147-A177-3AD203B41FA5}">
                      <a16:colId xmlns:a16="http://schemas.microsoft.com/office/drawing/2014/main" val="744715601"/>
                    </a:ext>
                  </a:extLst>
                </a:gridCol>
                <a:gridCol w="1378227">
                  <a:extLst>
                    <a:ext uri="{9D8B030D-6E8A-4147-A177-3AD203B41FA5}">
                      <a16:colId xmlns:a16="http://schemas.microsoft.com/office/drawing/2014/main" val="1575012128"/>
                    </a:ext>
                  </a:extLst>
                </a:gridCol>
              </a:tblGrid>
              <a:tr h="488285">
                <a:tc>
                  <a:txBody>
                    <a:bodyPr/>
                    <a:lstStyle/>
                    <a:p>
                      <a:pPr algn="ctr"/>
                      <a:r>
                        <a:rPr lang="en-GB" sz="900" b="1" dirty="0"/>
                        <a:t>Observational</a:t>
                      </a:r>
                    </a:p>
                    <a:p>
                      <a:pPr algn="ctr"/>
                      <a:r>
                        <a:rPr lang="en-GB" sz="900" b="1" dirty="0"/>
                        <a:t>Drawing</a:t>
                      </a:r>
                    </a:p>
                  </a:txBody>
                  <a:tcPr marL="74295" marR="74295" marT="37148" marB="37148">
                    <a:solidFill>
                      <a:schemeClr val="bg2"/>
                    </a:solidFill>
                  </a:tcPr>
                </a:tc>
                <a:tc>
                  <a:txBody>
                    <a:bodyPr/>
                    <a:lstStyle/>
                    <a:p>
                      <a:r>
                        <a:rPr lang="en-GB" sz="1000" dirty="0"/>
                        <a:t>Drawing from looking at objects in front of you</a:t>
                      </a:r>
                    </a:p>
                  </a:txBody>
                  <a:tcPr marL="74295" marR="74295" marT="37148" marB="37148">
                    <a:solidFill>
                      <a:schemeClr val="bg1"/>
                    </a:solidFill>
                  </a:tcPr>
                </a:tc>
                <a:extLst>
                  <a:ext uri="{0D108BD9-81ED-4DB2-BD59-A6C34878D82A}">
                    <a16:rowId xmlns:a16="http://schemas.microsoft.com/office/drawing/2014/main" val="531113390"/>
                  </a:ext>
                </a:extLst>
              </a:tr>
              <a:tr h="488285">
                <a:tc>
                  <a:txBody>
                    <a:bodyPr/>
                    <a:lstStyle/>
                    <a:p>
                      <a:pPr algn="ctr"/>
                      <a:r>
                        <a:rPr lang="en-GB" sz="1000" b="1" dirty="0"/>
                        <a:t>Secondary Source</a:t>
                      </a:r>
                    </a:p>
                    <a:p>
                      <a:pPr algn="ctr"/>
                      <a:r>
                        <a:rPr lang="en-GB" sz="1000" b="1" dirty="0"/>
                        <a:t>Drawing</a:t>
                      </a:r>
                    </a:p>
                  </a:txBody>
                  <a:tcPr marL="74295" marR="74295" marT="37148" marB="37148">
                    <a:solidFill>
                      <a:schemeClr val="bg2"/>
                    </a:solidFill>
                  </a:tcPr>
                </a:tc>
                <a:tc>
                  <a:txBody>
                    <a:bodyPr/>
                    <a:lstStyle/>
                    <a:p>
                      <a:r>
                        <a:rPr lang="en-GB" sz="1000" dirty="0"/>
                        <a:t>Drawing from printed images or photos</a:t>
                      </a:r>
                    </a:p>
                  </a:txBody>
                  <a:tcPr marL="74295" marR="74295" marT="37148" marB="37148"/>
                </a:tc>
                <a:extLst>
                  <a:ext uri="{0D108BD9-81ED-4DB2-BD59-A6C34878D82A}">
                    <a16:rowId xmlns:a16="http://schemas.microsoft.com/office/drawing/2014/main" val="1034942043"/>
                  </a:ext>
                </a:extLst>
              </a:tr>
              <a:tr h="488285">
                <a:tc>
                  <a:txBody>
                    <a:bodyPr/>
                    <a:lstStyle/>
                    <a:p>
                      <a:pPr algn="ctr"/>
                      <a:r>
                        <a:rPr lang="en-GB" sz="1000" b="1" dirty="0"/>
                        <a:t>Photographs</a:t>
                      </a:r>
                    </a:p>
                  </a:txBody>
                  <a:tcPr marL="74295" marR="74295" marT="37148" marB="37148">
                    <a:solidFill>
                      <a:schemeClr val="bg2"/>
                    </a:solidFill>
                  </a:tcPr>
                </a:tc>
                <a:tc>
                  <a:txBody>
                    <a:bodyPr/>
                    <a:lstStyle/>
                    <a:p>
                      <a:r>
                        <a:rPr lang="en-GB" sz="1000" dirty="0"/>
                        <a:t>Using a camera/phone to </a:t>
                      </a:r>
                      <a:r>
                        <a:rPr lang="en-GB" sz="1100" dirty="0"/>
                        <a:t>record</a:t>
                      </a:r>
                      <a:r>
                        <a:rPr lang="en-GB" sz="1000" dirty="0"/>
                        <a:t> images observed</a:t>
                      </a:r>
                    </a:p>
                  </a:txBody>
                  <a:tcPr marL="74295" marR="74295" marT="37148" marB="37148"/>
                </a:tc>
                <a:extLst>
                  <a:ext uri="{0D108BD9-81ED-4DB2-BD59-A6C34878D82A}">
                    <a16:rowId xmlns:a16="http://schemas.microsoft.com/office/drawing/2014/main" val="138172905"/>
                  </a:ext>
                </a:extLst>
              </a:tr>
              <a:tr h="488285">
                <a:tc>
                  <a:txBody>
                    <a:bodyPr/>
                    <a:lstStyle/>
                    <a:p>
                      <a:pPr algn="ctr"/>
                      <a:r>
                        <a:rPr lang="en-GB" sz="1000" b="1" dirty="0"/>
                        <a:t>Sketches</a:t>
                      </a:r>
                    </a:p>
                  </a:txBody>
                  <a:tcPr marL="74295" marR="74295" marT="37148" marB="37148">
                    <a:solidFill>
                      <a:schemeClr val="bg2"/>
                    </a:solidFill>
                  </a:tcPr>
                </a:tc>
                <a:tc>
                  <a:txBody>
                    <a:bodyPr/>
                    <a:lstStyle/>
                    <a:p>
                      <a:r>
                        <a:rPr lang="en-GB" sz="1000" dirty="0"/>
                        <a:t>Light, quick &amp; basic drawings used as a starting point</a:t>
                      </a:r>
                    </a:p>
                  </a:txBody>
                  <a:tcPr marL="74295" marR="74295" marT="37148" marB="37148"/>
                </a:tc>
                <a:extLst>
                  <a:ext uri="{0D108BD9-81ED-4DB2-BD59-A6C34878D82A}">
                    <a16:rowId xmlns:a16="http://schemas.microsoft.com/office/drawing/2014/main" val="60113808"/>
                  </a:ext>
                </a:extLst>
              </a:tr>
            </a:tbl>
          </a:graphicData>
        </a:graphic>
      </p:graphicFrame>
      <p:pic>
        <p:nvPicPr>
          <p:cNvPr id="1026" name="Picture 2" descr="BCHS_SHIELD_ONLY_Full_Colour">
            <a:extLst>
              <a:ext uri="{FF2B5EF4-FFF2-40B4-BE49-F238E27FC236}">
                <a16:creationId xmlns:a16="http://schemas.microsoft.com/office/drawing/2014/main" id="{E405A827-3C53-4162-865E-6E89EDCEC31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50017" y="61685"/>
            <a:ext cx="483083" cy="5479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2941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3F885B-6B8D-4E26-9756-890C1B4AFC38}"/>
              </a:ext>
            </a:extLst>
          </p:cNvPr>
          <p:cNvSpPr txBox="1"/>
          <p:nvPr/>
        </p:nvSpPr>
        <p:spPr>
          <a:xfrm>
            <a:off x="100496" y="93473"/>
            <a:ext cx="4755597" cy="400110"/>
          </a:xfrm>
          <a:prstGeom prst="rect">
            <a:avLst/>
          </a:prstGeom>
          <a:solidFill>
            <a:srgbClr val="00B050"/>
          </a:solidFill>
          <a:ln w="38100">
            <a:solidFill>
              <a:schemeClr val="accent6">
                <a:lumMod val="50000"/>
              </a:schemeClr>
            </a:solidFill>
          </a:ln>
        </p:spPr>
        <p:txBody>
          <a:bodyPr wrap="square" rtlCol="0">
            <a:spAutoFit/>
          </a:bodyPr>
          <a:lstStyle/>
          <a:p>
            <a:pPr algn="ctr"/>
            <a:r>
              <a:rPr lang="en-GB" sz="2000" b="1" dirty="0">
                <a:solidFill>
                  <a:schemeClr val="bg1"/>
                </a:solidFill>
                <a:latin typeface="Segoe Script" panose="030B0504020000000003" pitchFamily="66" charset="0"/>
              </a:rPr>
              <a:t>Organic </a:t>
            </a:r>
            <a:r>
              <a:rPr lang="en-GB" sz="2000" b="1">
                <a:solidFill>
                  <a:schemeClr val="bg1"/>
                </a:solidFill>
                <a:latin typeface="Segoe Script" panose="030B0504020000000003" pitchFamily="66" charset="0"/>
              </a:rPr>
              <a:t>Forms Project</a:t>
            </a:r>
            <a:endParaRPr lang="en-GB" sz="2000" b="1" dirty="0">
              <a:solidFill>
                <a:schemeClr val="bg1"/>
              </a:solidFill>
              <a:latin typeface="Segoe Script" panose="030B0504020000000003" pitchFamily="66" charset="0"/>
            </a:endParaRPr>
          </a:p>
        </p:txBody>
      </p:sp>
      <p:sp>
        <p:nvSpPr>
          <p:cNvPr id="2" name="TextBox 1">
            <a:extLst>
              <a:ext uri="{FF2B5EF4-FFF2-40B4-BE49-F238E27FC236}">
                <a16:creationId xmlns:a16="http://schemas.microsoft.com/office/drawing/2014/main" id="{30328F4C-67BE-4E69-ABC9-F909FEA87144}"/>
              </a:ext>
            </a:extLst>
          </p:cNvPr>
          <p:cNvSpPr txBox="1"/>
          <p:nvPr/>
        </p:nvSpPr>
        <p:spPr>
          <a:xfrm>
            <a:off x="100499" y="564691"/>
            <a:ext cx="1600750" cy="2677656"/>
          </a:xfrm>
          <a:prstGeom prst="rect">
            <a:avLst/>
          </a:prstGeom>
          <a:solidFill>
            <a:schemeClr val="bg1"/>
          </a:solidFill>
          <a:ln w="19050">
            <a:solidFill>
              <a:schemeClr val="tx1"/>
            </a:solidFill>
            <a:prstDash val="dash"/>
          </a:ln>
        </p:spPr>
        <p:txBody>
          <a:bodyPr wrap="square" rtlCol="0">
            <a:spAutoFit/>
          </a:bodyPr>
          <a:lstStyle/>
          <a:p>
            <a:pPr algn="ctr"/>
            <a:r>
              <a:rPr lang="en-GB" sz="1200" b="1" dirty="0">
                <a:highlight>
                  <a:srgbClr val="C0C0C0"/>
                </a:highlight>
              </a:rPr>
              <a:t> </a:t>
            </a:r>
            <a:r>
              <a:rPr lang="en-GB" sz="1200" b="1" dirty="0">
                <a:highlight>
                  <a:srgbClr val="FFFF00"/>
                </a:highlight>
              </a:rPr>
              <a:t>Artist Research Page</a:t>
            </a:r>
          </a:p>
          <a:p>
            <a:pPr algn="ctr"/>
            <a:r>
              <a:rPr lang="en-GB" sz="1200" b="1" dirty="0"/>
              <a:t>TWISBOQ</a:t>
            </a:r>
          </a:p>
          <a:p>
            <a:pPr algn="ctr"/>
            <a:endParaRPr lang="en-GB" sz="1200" b="1" dirty="0"/>
          </a:p>
          <a:p>
            <a:r>
              <a:rPr lang="en-GB" sz="1200" b="1" dirty="0">
                <a:highlight>
                  <a:srgbClr val="FFFF00"/>
                </a:highlight>
              </a:rPr>
              <a:t>T</a:t>
            </a:r>
            <a:r>
              <a:rPr lang="en-GB" sz="1200" dirty="0"/>
              <a:t>itle -  Artist name</a:t>
            </a:r>
          </a:p>
          <a:p>
            <a:r>
              <a:rPr lang="en-GB" sz="1200" b="1" dirty="0">
                <a:highlight>
                  <a:srgbClr val="FFFF00"/>
                </a:highlight>
              </a:rPr>
              <a:t>W</a:t>
            </a:r>
            <a:r>
              <a:rPr lang="en-GB" sz="1200" b="1" dirty="0"/>
              <a:t>riting </a:t>
            </a:r>
            <a:r>
              <a:rPr lang="en-GB" sz="1200" dirty="0"/>
              <a:t>-  Artist info</a:t>
            </a:r>
          </a:p>
          <a:p>
            <a:r>
              <a:rPr lang="en-GB" sz="1200" b="1" dirty="0">
                <a:highlight>
                  <a:srgbClr val="FFFF00"/>
                </a:highlight>
              </a:rPr>
              <a:t>I</a:t>
            </a:r>
            <a:r>
              <a:rPr lang="en-GB" sz="1200" b="1" dirty="0"/>
              <a:t>mages – </a:t>
            </a:r>
            <a:r>
              <a:rPr lang="en-GB" sz="1200" dirty="0"/>
              <a:t>Artist images</a:t>
            </a:r>
          </a:p>
          <a:p>
            <a:r>
              <a:rPr lang="en-GB" sz="1200" b="1" dirty="0">
                <a:highlight>
                  <a:srgbClr val="FFFF00"/>
                </a:highlight>
              </a:rPr>
              <a:t>S</a:t>
            </a:r>
            <a:r>
              <a:rPr lang="en-GB" sz="1200" b="1" dirty="0"/>
              <a:t>tudy – </a:t>
            </a:r>
            <a:r>
              <a:rPr lang="en-GB" sz="1200" dirty="0"/>
              <a:t>own copy of artist’s work</a:t>
            </a:r>
          </a:p>
          <a:p>
            <a:r>
              <a:rPr lang="en-GB" sz="1200" b="1" dirty="0">
                <a:highlight>
                  <a:srgbClr val="FFFF00"/>
                </a:highlight>
              </a:rPr>
              <a:t>B</a:t>
            </a:r>
            <a:r>
              <a:rPr lang="en-GB" sz="1200" b="1" dirty="0"/>
              <a:t>ackground – </a:t>
            </a:r>
            <a:r>
              <a:rPr lang="en-GB" sz="1200" dirty="0"/>
              <a:t>creative</a:t>
            </a:r>
            <a:r>
              <a:rPr lang="en-GB" sz="1200" b="1" dirty="0"/>
              <a:t> &amp; </a:t>
            </a:r>
            <a:r>
              <a:rPr lang="en-GB" sz="1200" dirty="0"/>
              <a:t>relevant to style</a:t>
            </a:r>
          </a:p>
          <a:p>
            <a:r>
              <a:rPr lang="en-GB" sz="1200" b="1" dirty="0">
                <a:highlight>
                  <a:srgbClr val="FFFF00"/>
                </a:highlight>
              </a:rPr>
              <a:t>O</a:t>
            </a:r>
            <a:r>
              <a:rPr lang="en-GB" sz="1200" b="1" dirty="0"/>
              <a:t>pinion </a:t>
            </a:r>
            <a:r>
              <a:rPr lang="en-GB" sz="1200" dirty="0"/>
              <a:t>– own opinion of artwork</a:t>
            </a:r>
          </a:p>
          <a:p>
            <a:r>
              <a:rPr lang="en-GB" sz="1200" b="1" dirty="0">
                <a:highlight>
                  <a:srgbClr val="FFFF00"/>
                </a:highlight>
              </a:rPr>
              <a:t>Q</a:t>
            </a:r>
            <a:r>
              <a:rPr lang="en-GB" sz="1200" b="1" dirty="0"/>
              <a:t>uote – </a:t>
            </a:r>
            <a:r>
              <a:rPr lang="en-GB" sz="1200" dirty="0"/>
              <a:t>from the artist</a:t>
            </a:r>
          </a:p>
        </p:txBody>
      </p:sp>
      <p:sp>
        <p:nvSpPr>
          <p:cNvPr id="4" name="TextBox 3">
            <a:extLst>
              <a:ext uri="{FF2B5EF4-FFF2-40B4-BE49-F238E27FC236}">
                <a16:creationId xmlns:a16="http://schemas.microsoft.com/office/drawing/2014/main" id="{BAB49264-C02D-4003-A4E8-C631FEEF3CEE}"/>
              </a:ext>
            </a:extLst>
          </p:cNvPr>
          <p:cNvSpPr txBox="1"/>
          <p:nvPr/>
        </p:nvSpPr>
        <p:spPr>
          <a:xfrm>
            <a:off x="50935" y="3347947"/>
            <a:ext cx="4223720" cy="3419462"/>
          </a:xfrm>
          <a:prstGeom prst="rect">
            <a:avLst/>
          </a:prstGeom>
          <a:solidFill>
            <a:schemeClr val="bg1"/>
          </a:solidFill>
          <a:ln w="19050">
            <a:solidFill>
              <a:schemeClr val="tx1"/>
            </a:solidFill>
            <a:prstDash val="dash"/>
          </a:ln>
        </p:spPr>
        <p:txBody>
          <a:bodyPr wrap="square" rtlCol="0">
            <a:spAutoFit/>
          </a:bodyPr>
          <a:lstStyle/>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a:p>
            <a:pPr algn="ctr"/>
            <a:endParaRPr lang="en-GB" sz="1138" b="1" dirty="0">
              <a:highlight>
                <a:srgbClr val="FFFF66"/>
              </a:highlight>
            </a:endParaRPr>
          </a:p>
        </p:txBody>
      </p:sp>
      <p:sp>
        <p:nvSpPr>
          <p:cNvPr id="18" name="TextBox 17">
            <a:extLst>
              <a:ext uri="{FF2B5EF4-FFF2-40B4-BE49-F238E27FC236}">
                <a16:creationId xmlns:a16="http://schemas.microsoft.com/office/drawing/2014/main" id="{B0163402-294D-47EE-A59B-83F62648B3B4}"/>
              </a:ext>
            </a:extLst>
          </p:cNvPr>
          <p:cNvSpPr txBox="1"/>
          <p:nvPr/>
        </p:nvSpPr>
        <p:spPr>
          <a:xfrm>
            <a:off x="1858428" y="592273"/>
            <a:ext cx="3036604" cy="1730939"/>
          </a:xfrm>
          <a:prstGeom prst="rect">
            <a:avLst/>
          </a:prstGeom>
          <a:solidFill>
            <a:schemeClr val="bg1"/>
          </a:solidFill>
          <a:ln w="19050">
            <a:solidFill>
              <a:schemeClr val="tx1"/>
            </a:solidFill>
            <a:prstDash val="dash"/>
          </a:ln>
        </p:spPr>
        <p:txBody>
          <a:bodyPr wrap="square" rtlCol="0">
            <a:spAutoFit/>
          </a:bodyPr>
          <a:lstStyle/>
          <a:p>
            <a:endParaRPr lang="en-GB" sz="1463" dirty="0"/>
          </a:p>
          <a:p>
            <a:endParaRPr lang="en-GB" sz="1463" dirty="0"/>
          </a:p>
          <a:p>
            <a:endParaRPr lang="en-GB" sz="1463" dirty="0"/>
          </a:p>
          <a:p>
            <a:endParaRPr lang="en-GB" sz="1463" dirty="0"/>
          </a:p>
          <a:p>
            <a:endParaRPr lang="en-GB" sz="1463" dirty="0"/>
          </a:p>
          <a:p>
            <a:endParaRPr lang="en-GB" sz="1463" dirty="0"/>
          </a:p>
          <a:p>
            <a:endParaRPr lang="en-GB" sz="1463" dirty="0"/>
          </a:p>
        </p:txBody>
      </p:sp>
      <p:graphicFrame>
        <p:nvGraphicFramePr>
          <p:cNvPr id="3" name="Table 2">
            <a:extLst>
              <a:ext uri="{FF2B5EF4-FFF2-40B4-BE49-F238E27FC236}">
                <a16:creationId xmlns:a16="http://schemas.microsoft.com/office/drawing/2014/main" id="{EB0FF6C8-F46D-4904-9BC5-89A0605BDD62}"/>
              </a:ext>
            </a:extLst>
          </p:cNvPr>
          <p:cNvGraphicFramePr>
            <a:graphicFrameLocks noGrp="1"/>
          </p:cNvGraphicFramePr>
          <p:nvPr>
            <p:extLst>
              <p:ext uri="{D42A27DB-BD31-4B8C-83A1-F6EECF244321}">
                <p14:modId xmlns:p14="http://schemas.microsoft.com/office/powerpoint/2010/main" val="3574998623"/>
              </p:ext>
            </p:extLst>
          </p:nvPr>
        </p:nvGraphicFramePr>
        <p:xfrm>
          <a:off x="5052209" y="88169"/>
          <a:ext cx="4731759" cy="3490900"/>
        </p:xfrm>
        <a:graphic>
          <a:graphicData uri="http://schemas.openxmlformats.org/drawingml/2006/table">
            <a:tbl>
              <a:tblPr firstRow="1" bandRow="1">
                <a:solidFill>
                  <a:srgbClr val="FFD992"/>
                </a:solidFill>
                <a:tableStyleId>{18603FDC-E32A-4AB5-989C-0864C3EAD2B8}</a:tableStyleId>
              </a:tblPr>
              <a:tblGrid>
                <a:gridCol w="1146334">
                  <a:extLst>
                    <a:ext uri="{9D8B030D-6E8A-4147-A177-3AD203B41FA5}">
                      <a16:colId xmlns:a16="http://schemas.microsoft.com/office/drawing/2014/main" val="138942090"/>
                    </a:ext>
                  </a:extLst>
                </a:gridCol>
                <a:gridCol w="3585425">
                  <a:extLst>
                    <a:ext uri="{9D8B030D-6E8A-4147-A177-3AD203B41FA5}">
                      <a16:colId xmlns:a16="http://schemas.microsoft.com/office/drawing/2014/main" val="2540090884"/>
                    </a:ext>
                  </a:extLst>
                </a:gridCol>
              </a:tblGrid>
              <a:tr h="278842">
                <a:tc gridSpan="2">
                  <a:txBody>
                    <a:bodyPr/>
                    <a:lstStyle/>
                    <a:p>
                      <a:pPr algn="ctr"/>
                      <a:r>
                        <a:rPr lang="en-GB" sz="1200" dirty="0">
                          <a:solidFill>
                            <a:schemeClr val="tx1"/>
                          </a:solidFill>
                          <a:latin typeface="Calibri" panose="020F0502020204030204" pitchFamily="34" charset="0"/>
                          <a:cs typeface="Calibri" panose="020F0502020204030204" pitchFamily="34" charset="0"/>
                        </a:rPr>
                        <a:t>Key Words &amp; Definitions</a:t>
                      </a:r>
                    </a:p>
                  </a:txBody>
                  <a:tcPr marL="74295" marR="74295" marT="37148" marB="37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hMerge="1">
                  <a:txBody>
                    <a:bodyPr/>
                    <a:lstStyle/>
                    <a:p>
                      <a:endParaRPr lang="en-GB" dirty="0"/>
                    </a:p>
                  </a:txBody>
                  <a:tcPr>
                    <a:lnL w="12700" cap="flat" cmpd="sng" algn="ctr">
                      <a:solidFill>
                        <a:schemeClr val="tx1"/>
                      </a:solidFill>
                      <a:prstDash val="dash"/>
                      <a:round/>
                      <a:headEnd type="none" w="med" len="med"/>
                      <a:tailEnd type="none" w="med" len="med"/>
                    </a:lnL>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3296161571"/>
                  </a:ext>
                </a:extLst>
              </a:tr>
              <a:tr h="247650">
                <a:tc>
                  <a:txBody>
                    <a:bodyPr/>
                    <a:lstStyle/>
                    <a:p>
                      <a:r>
                        <a:rPr lang="en-GB" sz="1100" b="1" dirty="0">
                          <a:solidFill>
                            <a:schemeClr val="tx1"/>
                          </a:solidFill>
                        </a:rPr>
                        <a:t>Organic Forms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6">
                        <a:lumMod val="40000"/>
                        <a:lumOff val="60000"/>
                      </a:schemeClr>
                    </a:solidFill>
                  </a:tcPr>
                </a:tc>
                <a:tc>
                  <a:txBody>
                    <a:bodyPr/>
                    <a:lstStyle/>
                    <a:p>
                      <a:r>
                        <a:rPr lang="en-GB" sz="1050" dirty="0">
                          <a:solidFill>
                            <a:schemeClr val="tx1"/>
                          </a:solidFill>
                        </a:rPr>
                        <a:t>From the natural or </a:t>
                      </a:r>
                      <a:r>
                        <a:rPr lang="en-GB" sz="1050">
                          <a:solidFill>
                            <a:schemeClr val="tx1"/>
                          </a:solidFill>
                        </a:rPr>
                        <a:t>living world. </a:t>
                      </a:r>
                      <a:r>
                        <a:rPr lang="en-GB" sz="1050" dirty="0">
                          <a:solidFill>
                            <a:schemeClr val="tx1"/>
                          </a:solidFill>
                        </a:rPr>
                        <a:t>Irregular, free-flowing, curvy &amp; not symmetrical</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587997520"/>
                  </a:ext>
                </a:extLst>
              </a:tr>
              <a:tr h="247650">
                <a:tc>
                  <a:txBody>
                    <a:bodyPr/>
                    <a:lstStyle/>
                    <a:p>
                      <a:r>
                        <a:rPr lang="en-GB" sz="1100" b="1" dirty="0">
                          <a:solidFill>
                            <a:schemeClr val="tx1"/>
                          </a:solidFill>
                        </a:rPr>
                        <a:t>Nature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6">
                        <a:lumMod val="40000"/>
                        <a:lumOff val="60000"/>
                      </a:schemeClr>
                    </a:solidFill>
                  </a:tcPr>
                </a:tc>
                <a:tc>
                  <a:txBody>
                    <a:bodyPr/>
                    <a:lstStyle/>
                    <a:p>
                      <a:r>
                        <a:rPr lang="en-GB" sz="1050" dirty="0">
                          <a:solidFill>
                            <a:schemeClr val="tx1"/>
                          </a:solidFill>
                        </a:rPr>
                        <a:t>Shells, seed pods, plants, flowers, fruit,, leaves, sea life, insects</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2317330911"/>
                  </a:ext>
                </a:extLst>
              </a:tr>
              <a:tr h="247650">
                <a:tc>
                  <a:txBody>
                    <a:bodyPr/>
                    <a:lstStyle/>
                    <a:p>
                      <a:r>
                        <a:rPr lang="en-GB" sz="1100" b="1" dirty="0">
                          <a:solidFill>
                            <a:schemeClr val="tx1"/>
                          </a:solidFill>
                        </a:rPr>
                        <a:t>Seed pods</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6">
                        <a:lumMod val="40000"/>
                        <a:lumOff val="60000"/>
                      </a:schemeClr>
                    </a:solidFill>
                  </a:tcPr>
                </a:tc>
                <a:tc>
                  <a:txBody>
                    <a:bodyPr/>
                    <a:lstStyle/>
                    <a:p>
                      <a:r>
                        <a:rPr lang="en-GB" sz="1050" dirty="0">
                          <a:solidFill>
                            <a:schemeClr val="tx1"/>
                          </a:solidFill>
                        </a:rPr>
                        <a:t>Plants that are members of the legume family like peas and beans</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1934591785"/>
                  </a:ext>
                </a:extLst>
              </a:tr>
              <a:tr h="247650">
                <a:tc>
                  <a:txBody>
                    <a:bodyPr/>
                    <a:lstStyle/>
                    <a:p>
                      <a:r>
                        <a:rPr lang="en-GB" sz="1100" b="1" dirty="0">
                          <a:solidFill>
                            <a:schemeClr val="tx1"/>
                          </a:solidFill>
                        </a:rPr>
                        <a:t>Composition</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6">
                        <a:lumMod val="40000"/>
                        <a:lumOff val="60000"/>
                      </a:schemeClr>
                    </a:solidFill>
                  </a:tcPr>
                </a:tc>
                <a:tc>
                  <a:txBody>
                    <a:bodyPr/>
                    <a:lstStyle/>
                    <a:p>
                      <a:r>
                        <a:rPr lang="en-GB" sz="1050" dirty="0">
                          <a:solidFill>
                            <a:schemeClr val="tx1"/>
                          </a:solidFill>
                        </a:rPr>
                        <a:t>The arrangement of elements within a work of art</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3364388704"/>
                  </a:ext>
                </a:extLst>
              </a:tr>
              <a:tr h="247650">
                <a:tc>
                  <a:txBody>
                    <a:bodyPr/>
                    <a:lstStyle/>
                    <a:p>
                      <a:r>
                        <a:rPr lang="en-GB" sz="1100" b="1" dirty="0">
                          <a:solidFill>
                            <a:schemeClr val="tx1"/>
                          </a:solidFill>
                        </a:rPr>
                        <a:t>Surface texture</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6">
                        <a:lumMod val="40000"/>
                        <a:lumOff val="60000"/>
                      </a:schemeClr>
                    </a:solidFill>
                  </a:tcPr>
                </a:tc>
                <a:tc>
                  <a:txBody>
                    <a:bodyPr/>
                    <a:lstStyle/>
                    <a:p>
                      <a:r>
                        <a:rPr lang="en-GB" sz="1050" b="0" dirty="0">
                          <a:solidFill>
                            <a:srgbClr val="000000"/>
                          </a:solidFill>
                          <a:effectLst/>
                        </a:rPr>
                        <a:t>Refers to the way an object feels to the touch or looks as it may feel.</a:t>
                      </a:r>
                      <a:endParaRPr lang="en-GB" sz="1050" dirty="0">
                        <a:solidFill>
                          <a:schemeClr val="tx1"/>
                        </a:solidFill>
                      </a:endParaRP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2912456817"/>
                  </a:ext>
                </a:extLst>
              </a:tr>
              <a:tr h="371475">
                <a:tc>
                  <a:txBody>
                    <a:bodyPr/>
                    <a:lstStyle/>
                    <a:p>
                      <a:r>
                        <a:rPr lang="en-GB" sz="1100" b="1" dirty="0">
                          <a:solidFill>
                            <a:schemeClr val="tx1"/>
                          </a:solidFill>
                        </a:rPr>
                        <a:t>Experiment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6">
                        <a:lumMod val="40000"/>
                        <a:lumOff val="60000"/>
                      </a:schemeClr>
                    </a:solidFill>
                  </a:tcPr>
                </a:tc>
                <a:tc>
                  <a:txBody>
                    <a:bodyPr/>
                    <a:lstStyle/>
                    <a:p>
                      <a:r>
                        <a:rPr lang="en-GB" sz="1050" dirty="0">
                          <a:solidFill>
                            <a:schemeClr val="tx1"/>
                          </a:solidFill>
                        </a:rPr>
                        <a:t>Test the properties of different materials &amp; how they might be used effectively in your work. Don’t be afraid to try new things! </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2257917947"/>
                  </a:ext>
                </a:extLst>
              </a:tr>
              <a:tr h="247650">
                <a:tc>
                  <a:txBody>
                    <a:bodyPr/>
                    <a:lstStyle/>
                    <a:p>
                      <a:r>
                        <a:rPr lang="en-GB" sz="1100" b="1" dirty="0">
                          <a:solidFill>
                            <a:schemeClr val="tx1"/>
                          </a:solidFill>
                        </a:rPr>
                        <a:t>Papier mâché</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rPr>
                        <a:t>French for “chewed paper” and is a substance mixed from paper pieces and pulp and used to create 3d projects</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2197065854"/>
                  </a:ext>
                </a:extLst>
              </a:tr>
              <a:tr h="371475">
                <a:tc>
                  <a:txBody>
                    <a:bodyPr/>
                    <a:lstStyle/>
                    <a:p>
                      <a:r>
                        <a:rPr lang="en-GB" sz="1100" b="1" dirty="0">
                          <a:solidFill>
                            <a:schemeClr val="tx1"/>
                          </a:solidFill>
                        </a:rPr>
                        <a:t>Wire Art</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6">
                        <a:lumMod val="40000"/>
                        <a:lumOff val="60000"/>
                      </a:schemeClr>
                    </a:solidFill>
                  </a:tcPr>
                </a:tc>
                <a:tc>
                  <a:txBody>
                    <a:bodyPr/>
                    <a:lstStyle/>
                    <a:p>
                      <a:r>
                        <a:rPr lang="en-GB" sz="1050" dirty="0">
                          <a:solidFill>
                            <a:schemeClr val="tx1"/>
                          </a:solidFill>
                        </a:rPr>
                        <a:t>The creation of sculpture /jewellery out of flexible wire to make 2d &amp; 3d forms</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bg1"/>
                    </a:solidFill>
                  </a:tcPr>
                </a:tc>
                <a:extLst>
                  <a:ext uri="{0D108BD9-81ED-4DB2-BD59-A6C34878D82A}">
                    <a16:rowId xmlns:a16="http://schemas.microsoft.com/office/drawing/2014/main" val="2630347802"/>
                  </a:ext>
                </a:extLst>
              </a:tr>
              <a:tr h="350742">
                <a:tc>
                  <a:txBody>
                    <a:bodyPr/>
                    <a:lstStyle/>
                    <a:p>
                      <a:r>
                        <a:rPr lang="en-GB" sz="1100" b="1" dirty="0">
                          <a:solidFill>
                            <a:schemeClr val="tx1"/>
                          </a:solidFill>
                        </a:rPr>
                        <a:t>Contour drawing</a:t>
                      </a:r>
                    </a:p>
                  </a:txBody>
                  <a:tcPr marL="74295" marR="74295" marT="37148" marB="37148">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GB" sz="1050" dirty="0">
                          <a:solidFill>
                            <a:schemeClr val="tx1"/>
                          </a:solidFill>
                        </a:rPr>
                        <a:t>French word for outline. Drawing the basic outline of an object.</a:t>
                      </a:r>
                    </a:p>
                  </a:txBody>
                  <a:tcPr marL="74295" marR="74295" marT="37148" marB="37148">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6474028"/>
                  </a:ext>
                </a:extLst>
              </a:tr>
            </a:tbl>
          </a:graphicData>
        </a:graphic>
      </p:graphicFrame>
      <p:sp>
        <p:nvSpPr>
          <p:cNvPr id="15" name="TextBox 14">
            <a:extLst>
              <a:ext uri="{FF2B5EF4-FFF2-40B4-BE49-F238E27FC236}">
                <a16:creationId xmlns:a16="http://schemas.microsoft.com/office/drawing/2014/main" id="{E4FC93D3-3A29-4689-A2C9-65D0259770EE}"/>
              </a:ext>
            </a:extLst>
          </p:cNvPr>
          <p:cNvSpPr txBox="1"/>
          <p:nvPr/>
        </p:nvSpPr>
        <p:spPr>
          <a:xfrm>
            <a:off x="1977612" y="582305"/>
            <a:ext cx="824601" cy="1731243"/>
          </a:xfrm>
          <a:prstGeom prst="rect">
            <a:avLst/>
          </a:prstGeom>
          <a:noFill/>
        </p:spPr>
        <p:txBody>
          <a:bodyPr wrap="square" rtlCol="0">
            <a:spAutoFit/>
          </a:bodyPr>
          <a:lstStyle/>
          <a:p>
            <a:r>
              <a:rPr lang="en-GB" sz="1200" b="1" dirty="0" err="1">
                <a:highlight>
                  <a:srgbClr val="FFFF66"/>
                </a:highlight>
              </a:rPr>
              <a:t>Mindmap</a:t>
            </a:r>
            <a:endParaRPr lang="en-GB" sz="1200" b="1" dirty="0">
              <a:highlight>
                <a:srgbClr val="FFFF66"/>
              </a:highlight>
            </a:endParaRPr>
          </a:p>
          <a:p>
            <a:r>
              <a:rPr lang="en-GB" sz="1050" dirty="0"/>
              <a:t>An example of a visual </a:t>
            </a:r>
            <a:r>
              <a:rPr lang="en-GB" sz="1050" dirty="0" err="1"/>
              <a:t>moodboard</a:t>
            </a:r>
            <a:r>
              <a:rPr lang="en-GB" sz="1050" dirty="0"/>
              <a:t> of ideas on the theme using a </a:t>
            </a:r>
            <a:r>
              <a:rPr lang="en-GB" sz="1050" b="1" dirty="0"/>
              <a:t>collage</a:t>
            </a:r>
            <a:r>
              <a:rPr lang="en-GB" sz="1050" dirty="0"/>
              <a:t> of collected images</a:t>
            </a:r>
          </a:p>
        </p:txBody>
      </p:sp>
      <p:sp>
        <p:nvSpPr>
          <p:cNvPr id="6" name="TextBox 5">
            <a:extLst>
              <a:ext uri="{FF2B5EF4-FFF2-40B4-BE49-F238E27FC236}">
                <a16:creationId xmlns:a16="http://schemas.microsoft.com/office/drawing/2014/main" id="{5889964E-F30E-49B0-886E-CB63401735A5}"/>
              </a:ext>
            </a:extLst>
          </p:cNvPr>
          <p:cNvSpPr txBox="1"/>
          <p:nvPr/>
        </p:nvSpPr>
        <p:spPr>
          <a:xfrm>
            <a:off x="1866770" y="2406424"/>
            <a:ext cx="3086230" cy="892552"/>
          </a:xfrm>
          <a:prstGeom prst="rect">
            <a:avLst/>
          </a:prstGeom>
          <a:solidFill>
            <a:schemeClr val="bg1"/>
          </a:solidFill>
          <a:ln w="19050">
            <a:solidFill>
              <a:schemeClr val="tx1"/>
            </a:solidFill>
            <a:prstDash val="dash"/>
          </a:ln>
        </p:spPr>
        <p:txBody>
          <a:bodyPr wrap="square" rtlCol="0">
            <a:spAutoFit/>
          </a:bodyPr>
          <a:lstStyle/>
          <a:p>
            <a:pPr lvl="0"/>
            <a:r>
              <a:rPr lang="en-GB" sz="1200" b="1" dirty="0">
                <a:solidFill>
                  <a:prstClr val="black"/>
                </a:solidFill>
                <a:highlight>
                  <a:srgbClr val="FFFF66"/>
                </a:highlight>
              </a:rPr>
              <a:t>Annotation </a:t>
            </a:r>
            <a:r>
              <a:rPr lang="en-GB" sz="1138" b="1" dirty="0">
                <a:solidFill>
                  <a:prstClr val="black"/>
                </a:solidFill>
              </a:rPr>
              <a:t>= </a:t>
            </a:r>
            <a:r>
              <a:rPr lang="en-GB" sz="1300" dirty="0">
                <a:solidFill>
                  <a:prstClr val="black"/>
                </a:solidFill>
              </a:rPr>
              <a:t>written explanations that record your thoughts and explain the thinking behind an idea or analyse a technique</a:t>
            </a:r>
          </a:p>
        </p:txBody>
      </p:sp>
      <p:pic>
        <p:nvPicPr>
          <p:cNvPr id="11" name="Picture 10">
            <a:extLst>
              <a:ext uri="{FF2B5EF4-FFF2-40B4-BE49-F238E27FC236}">
                <a16:creationId xmlns:a16="http://schemas.microsoft.com/office/drawing/2014/main" id="{09457C03-8ABE-4F5F-B28C-BC664461D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342" y="3415937"/>
            <a:ext cx="1380458" cy="1647512"/>
          </a:xfrm>
          <a:prstGeom prst="rect">
            <a:avLst/>
          </a:prstGeom>
        </p:spPr>
      </p:pic>
      <p:pic>
        <p:nvPicPr>
          <p:cNvPr id="19" name="Picture 18">
            <a:extLst>
              <a:ext uri="{FF2B5EF4-FFF2-40B4-BE49-F238E27FC236}">
                <a16:creationId xmlns:a16="http://schemas.microsoft.com/office/drawing/2014/main" id="{9F5AEC39-6341-4F22-92FB-4670A9E5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29" y="3415748"/>
            <a:ext cx="1390208" cy="1659265"/>
          </a:xfrm>
          <a:prstGeom prst="rect">
            <a:avLst/>
          </a:prstGeom>
        </p:spPr>
      </p:pic>
      <p:pic>
        <p:nvPicPr>
          <p:cNvPr id="21" name="Picture 20">
            <a:extLst>
              <a:ext uri="{FF2B5EF4-FFF2-40B4-BE49-F238E27FC236}">
                <a16:creationId xmlns:a16="http://schemas.microsoft.com/office/drawing/2014/main" id="{8920F986-8394-45B5-AD3D-CFD4DA638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214" y="3674323"/>
            <a:ext cx="1293372" cy="1395825"/>
          </a:xfrm>
          <a:prstGeom prst="rect">
            <a:avLst/>
          </a:prstGeom>
        </p:spPr>
      </p:pic>
      <p:pic>
        <p:nvPicPr>
          <p:cNvPr id="24" name="Picture 23">
            <a:extLst>
              <a:ext uri="{FF2B5EF4-FFF2-40B4-BE49-F238E27FC236}">
                <a16:creationId xmlns:a16="http://schemas.microsoft.com/office/drawing/2014/main" id="{27E99755-C23C-4670-A5F3-3E96CB29E7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317" y="5142814"/>
            <a:ext cx="1408401" cy="1567567"/>
          </a:xfrm>
          <a:prstGeom prst="rect">
            <a:avLst/>
          </a:prstGeom>
        </p:spPr>
      </p:pic>
      <p:pic>
        <p:nvPicPr>
          <p:cNvPr id="28" name="Picture 27">
            <a:extLst>
              <a:ext uri="{FF2B5EF4-FFF2-40B4-BE49-F238E27FC236}">
                <a16:creationId xmlns:a16="http://schemas.microsoft.com/office/drawing/2014/main" id="{7E8E9EAC-A7DD-4769-8422-119D45CA63BF}"/>
              </a:ext>
            </a:extLst>
          </p:cNvPr>
          <p:cNvPicPr>
            <a:picLocks noChangeAspect="1"/>
          </p:cNvPicPr>
          <p:nvPr/>
        </p:nvPicPr>
        <p:blipFill rotWithShape="1">
          <a:blip r:embed="rId6">
            <a:extLst>
              <a:ext uri="{28A0092B-C50C-407E-A947-70E740481C1C}">
                <a14:useLocalDpi xmlns:a14="http://schemas.microsoft.com/office/drawing/2010/main" val="0"/>
              </a:ext>
            </a:extLst>
          </a:blip>
          <a:srcRect t="10550"/>
          <a:stretch/>
        </p:blipFill>
        <p:spPr>
          <a:xfrm>
            <a:off x="1486733" y="5137184"/>
            <a:ext cx="1284734" cy="1510975"/>
          </a:xfrm>
          <a:prstGeom prst="rect">
            <a:avLst/>
          </a:prstGeom>
        </p:spPr>
      </p:pic>
      <p:pic>
        <p:nvPicPr>
          <p:cNvPr id="33" name="Picture 32">
            <a:extLst>
              <a:ext uri="{FF2B5EF4-FFF2-40B4-BE49-F238E27FC236}">
                <a16:creationId xmlns:a16="http://schemas.microsoft.com/office/drawing/2014/main" id="{269101FF-1809-400B-AB83-CC6734BBC9C5}"/>
              </a:ext>
            </a:extLst>
          </p:cNvPr>
          <p:cNvPicPr>
            <a:picLocks noChangeAspect="1"/>
          </p:cNvPicPr>
          <p:nvPr/>
        </p:nvPicPr>
        <p:blipFill rotWithShape="1">
          <a:blip r:embed="rId7">
            <a:extLst>
              <a:ext uri="{28A0092B-C50C-407E-A947-70E740481C1C}">
                <a14:useLocalDpi xmlns:a14="http://schemas.microsoft.com/office/drawing/2010/main" val="0"/>
              </a:ext>
            </a:extLst>
          </a:blip>
          <a:srcRect l="6489" r="7899" b="7357"/>
          <a:stretch/>
        </p:blipFill>
        <p:spPr>
          <a:xfrm>
            <a:off x="2769585" y="5131440"/>
            <a:ext cx="1481309" cy="1590684"/>
          </a:xfrm>
          <a:prstGeom prst="rect">
            <a:avLst/>
          </a:prstGeom>
        </p:spPr>
      </p:pic>
      <p:pic>
        <p:nvPicPr>
          <p:cNvPr id="35" name="Picture 34">
            <a:extLst>
              <a:ext uri="{FF2B5EF4-FFF2-40B4-BE49-F238E27FC236}">
                <a16:creationId xmlns:a16="http://schemas.microsoft.com/office/drawing/2014/main" id="{BA0F0D91-D23F-461C-AD1D-D0841523BA8E}"/>
              </a:ext>
            </a:extLst>
          </p:cNvPr>
          <p:cNvPicPr>
            <a:picLocks noChangeAspect="1"/>
          </p:cNvPicPr>
          <p:nvPr/>
        </p:nvPicPr>
        <p:blipFill rotWithShape="1">
          <a:blip r:embed="rId8">
            <a:extLst>
              <a:ext uri="{28A0092B-C50C-407E-A947-70E740481C1C}">
                <a14:useLocalDpi xmlns:a14="http://schemas.microsoft.com/office/drawing/2010/main" val="0"/>
              </a:ext>
            </a:extLst>
          </a:blip>
          <a:srcRect t="7467" r="5765" b="788"/>
          <a:stretch/>
        </p:blipFill>
        <p:spPr>
          <a:xfrm>
            <a:off x="2896428" y="694316"/>
            <a:ext cx="1874811" cy="1518027"/>
          </a:xfrm>
          <a:prstGeom prst="rect">
            <a:avLst/>
          </a:prstGeom>
        </p:spPr>
      </p:pic>
      <p:sp>
        <p:nvSpPr>
          <p:cNvPr id="5" name="TextBox 4">
            <a:extLst>
              <a:ext uri="{FF2B5EF4-FFF2-40B4-BE49-F238E27FC236}">
                <a16:creationId xmlns:a16="http://schemas.microsoft.com/office/drawing/2014/main" id="{5D3FA03B-C583-40E1-9C65-2954971B755B}"/>
              </a:ext>
            </a:extLst>
          </p:cNvPr>
          <p:cNvSpPr txBox="1"/>
          <p:nvPr/>
        </p:nvSpPr>
        <p:spPr>
          <a:xfrm>
            <a:off x="450573" y="4717977"/>
            <a:ext cx="830751" cy="246221"/>
          </a:xfrm>
          <a:prstGeom prst="rect">
            <a:avLst/>
          </a:prstGeom>
          <a:solidFill>
            <a:schemeClr val="bg1"/>
          </a:solidFill>
          <a:ln>
            <a:solidFill>
              <a:schemeClr val="bg2">
                <a:lumMod val="50000"/>
              </a:schemeClr>
            </a:solidFill>
          </a:ln>
        </p:spPr>
        <p:txBody>
          <a:bodyPr wrap="square" rtlCol="0">
            <a:spAutoFit/>
          </a:bodyPr>
          <a:lstStyle/>
          <a:p>
            <a:pPr algn="ctr"/>
            <a:r>
              <a:rPr lang="en-GB" sz="1000" b="1" dirty="0"/>
              <a:t>Angie Lewin</a:t>
            </a:r>
          </a:p>
        </p:txBody>
      </p:sp>
      <p:sp>
        <p:nvSpPr>
          <p:cNvPr id="7" name="TextBox 6">
            <a:extLst>
              <a:ext uri="{FF2B5EF4-FFF2-40B4-BE49-F238E27FC236}">
                <a16:creationId xmlns:a16="http://schemas.microsoft.com/office/drawing/2014/main" id="{4710E56D-F2A8-4047-92D4-6245FAB7A8D9}"/>
              </a:ext>
            </a:extLst>
          </p:cNvPr>
          <p:cNvSpPr txBox="1"/>
          <p:nvPr/>
        </p:nvSpPr>
        <p:spPr>
          <a:xfrm>
            <a:off x="300378" y="6371161"/>
            <a:ext cx="994827" cy="246221"/>
          </a:xfrm>
          <a:prstGeom prst="rect">
            <a:avLst/>
          </a:prstGeom>
          <a:solidFill>
            <a:schemeClr val="bg1"/>
          </a:solidFill>
          <a:ln>
            <a:solidFill>
              <a:schemeClr val="bg2">
                <a:lumMod val="50000"/>
              </a:schemeClr>
            </a:solidFill>
          </a:ln>
        </p:spPr>
        <p:txBody>
          <a:bodyPr wrap="square" rtlCol="0">
            <a:spAutoFit/>
          </a:bodyPr>
          <a:lstStyle/>
          <a:p>
            <a:pPr algn="ctr"/>
            <a:r>
              <a:rPr lang="en-GB" sz="1000" b="1" dirty="0"/>
              <a:t>Sophie Munns</a:t>
            </a:r>
          </a:p>
        </p:txBody>
      </p:sp>
      <p:sp>
        <p:nvSpPr>
          <p:cNvPr id="8" name="TextBox 7">
            <a:extLst>
              <a:ext uri="{FF2B5EF4-FFF2-40B4-BE49-F238E27FC236}">
                <a16:creationId xmlns:a16="http://schemas.microsoft.com/office/drawing/2014/main" id="{C905371B-0531-4E01-BE02-76549805AB95}"/>
              </a:ext>
            </a:extLst>
          </p:cNvPr>
          <p:cNvSpPr txBox="1"/>
          <p:nvPr/>
        </p:nvSpPr>
        <p:spPr>
          <a:xfrm>
            <a:off x="1635371" y="5030756"/>
            <a:ext cx="984146" cy="246221"/>
          </a:xfrm>
          <a:prstGeom prst="rect">
            <a:avLst/>
          </a:prstGeom>
          <a:solidFill>
            <a:schemeClr val="bg1"/>
          </a:solidFill>
          <a:ln>
            <a:solidFill>
              <a:schemeClr val="bg2">
                <a:lumMod val="50000"/>
              </a:schemeClr>
            </a:solidFill>
          </a:ln>
        </p:spPr>
        <p:txBody>
          <a:bodyPr wrap="square" rtlCol="0">
            <a:spAutoFit/>
          </a:bodyPr>
          <a:lstStyle/>
          <a:p>
            <a:pPr algn="ctr"/>
            <a:r>
              <a:rPr lang="en-GB" sz="1000" b="1" dirty="0" err="1"/>
              <a:t>Manok</a:t>
            </a:r>
            <a:r>
              <a:rPr lang="en-GB" sz="1000" b="1" dirty="0"/>
              <a:t> Cohen</a:t>
            </a:r>
          </a:p>
        </p:txBody>
      </p:sp>
      <p:sp>
        <p:nvSpPr>
          <p:cNvPr id="12" name="TextBox 11">
            <a:extLst>
              <a:ext uri="{FF2B5EF4-FFF2-40B4-BE49-F238E27FC236}">
                <a16:creationId xmlns:a16="http://schemas.microsoft.com/office/drawing/2014/main" id="{0A8E6B39-ADBE-4E3C-AC74-93AF3E764AA6}"/>
              </a:ext>
            </a:extLst>
          </p:cNvPr>
          <p:cNvSpPr txBox="1"/>
          <p:nvPr/>
        </p:nvSpPr>
        <p:spPr>
          <a:xfrm>
            <a:off x="2279374" y="6423442"/>
            <a:ext cx="930938" cy="246221"/>
          </a:xfrm>
          <a:prstGeom prst="rect">
            <a:avLst/>
          </a:prstGeom>
          <a:solidFill>
            <a:schemeClr val="bg1"/>
          </a:solidFill>
          <a:ln>
            <a:solidFill>
              <a:schemeClr val="bg2">
                <a:lumMod val="50000"/>
              </a:schemeClr>
            </a:solidFill>
          </a:ln>
        </p:spPr>
        <p:txBody>
          <a:bodyPr wrap="square" rtlCol="0">
            <a:spAutoFit/>
          </a:bodyPr>
          <a:lstStyle/>
          <a:p>
            <a:pPr algn="ctr"/>
            <a:r>
              <a:rPr lang="en-GB" sz="1000" b="1" dirty="0" err="1"/>
              <a:t>Odine</a:t>
            </a:r>
            <a:r>
              <a:rPr lang="en-GB" sz="1000" b="1" dirty="0"/>
              <a:t> Lang</a:t>
            </a:r>
          </a:p>
        </p:txBody>
      </p:sp>
      <p:sp>
        <p:nvSpPr>
          <p:cNvPr id="13" name="TextBox 12">
            <a:extLst>
              <a:ext uri="{FF2B5EF4-FFF2-40B4-BE49-F238E27FC236}">
                <a16:creationId xmlns:a16="http://schemas.microsoft.com/office/drawing/2014/main" id="{349EF59C-F076-42F0-B901-1CE6AC4E489B}"/>
              </a:ext>
            </a:extLst>
          </p:cNvPr>
          <p:cNvSpPr txBox="1"/>
          <p:nvPr/>
        </p:nvSpPr>
        <p:spPr>
          <a:xfrm>
            <a:off x="3020475" y="4987570"/>
            <a:ext cx="1019256" cy="246221"/>
          </a:xfrm>
          <a:prstGeom prst="rect">
            <a:avLst/>
          </a:prstGeom>
          <a:solidFill>
            <a:schemeClr val="bg1"/>
          </a:solidFill>
          <a:ln>
            <a:solidFill>
              <a:schemeClr val="bg2">
                <a:lumMod val="50000"/>
              </a:schemeClr>
            </a:solidFill>
          </a:ln>
        </p:spPr>
        <p:txBody>
          <a:bodyPr wrap="square" rtlCol="0">
            <a:spAutoFit/>
          </a:bodyPr>
          <a:lstStyle/>
          <a:p>
            <a:pPr algn="ctr"/>
            <a:r>
              <a:rPr lang="en-GB" sz="1000" b="1" dirty="0"/>
              <a:t>Sabrina </a:t>
            </a:r>
            <a:r>
              <a:rPr lang="en-GB" sz="1000" b="1" dirty="0" err="1"/>
              <a:t>Meyns</a:t>
            </a:r>
            <a:endParaRPr lang="en-GB" sz="1000" b="1" dirty="0"/>
          </a:p>
        </p:txBody>
      </p:sp>
      <p:graphicFrame>
        <p:nvGraphicFramePr>
          <p:cNvPr id="20" name="Table 19">
            <a:extLst>
              <a:ext uri="{FF2B5EF4-FFF2-40B4-BE49-F238E27FC236}">
                <a16:creationId xmlns:a16="http://schemas.microsoft.com/office/drawing/2014/main" id="{0832FC2F-502C-44BD-8311-7FEFAAEC577C}"/>
              </a:ext>
            </a:extLst>
          </p:cNvPr>
          <p:cNvGraphicFramePr>
            <a:graphicFrameLocks noGrp="1"/>
          </p:cNvGraphicFramePr>
          <p:nvPr>
            <p:extLst>
              <p:ext uri="{D42A27DB-BD31-4B8C-83A1-F6EECF244321}">
                <p14:modId xmlns:p14="http://schemas.microsoft.com/office/powerpoint/2010/main" val="1710515908"/>
              </p:ext>
            </p:extLst>
          </p:nvPr>
        </p:nvGraphicFramePr>
        <p:xfrm>
          <a:off x="4336899" y="3624168"/>
          <a:ext cx="4855316" cy="3181356"/>
        </p:xfrm>
        <a:graphic>
          <a:graphicData uri="http://schemas.openxmlformats.org/drawingml/2006/table">
            <a:tbl>
              <a:tblPr firstRow="1" bandRow="1">
                <a:tableStyleId>{5940675A-B579-460E-94D1-54222C63F5DA}</a:tableStyleId>
              </a:tblPr>
              <a:tblGrid>
                <a:gridCol w="888537">
                  <a:extLst>
                    <a:ext uri="{9D8B030D-6E8A-4147-A177-3AD203B41FA5}">
                      <a16:colId xmlns:a16="http://schemas.microsoft.com/office/drawing/2014/main" val="1892098493"/>
                    </a:ext>
                  </a:extLst>
                </a:gridCol>
                <a:gridCol w="1435963">
                  <a:extLst>
                    <a:ext uri="{9D8B030D-6E8A-4147-A177-3AD203B41FA5}">
                      <a16:colId xmlns:a16="http://schemas.microsoft.com/office/drawing/2014/main" val="1579366702"/>
                    </a:ext>
                  </a:extLst>
                </a:gridCol>
                <a:gridCol w="894037">
                  <a:extLst>
                    <a:ext uri="{9D8B030D-6E8A-4147-A177-3AD203B41FA5}">
                      <a16:colId xmlns:a16="http://schemas.microsoft.com/office/drawing/2014/main" val="3721965501"/>
                    </a:ext>
                  </a:extLst>
                </a:gridCol>
                <a:gridCol w="1636779">
                  <a:extLst>
                    <a:ext uri="{9D8B030D-6E8A-4147-A177-3AD203B41FA5}">
                      <a16:colId xmlns:a16="http://schemas.microsoft.com/office/drawing/2014/main" val="525399591"/>
                    </a:ext>
                  </a:extLst>
                </a:gridCol>
              </a:tblGrid>
              <a:tr h="297180">
                <a:tc gridSpan="4">
                  <a:txBody>
                    <a:bodyPr/>
                    <a:lstStyle/>
                    <a:p>
                      <a:pPr algn="ctr"/>
                      <a:r>
                        <a:rPr lang="en-GB" sz="1200" b="1" dirty="0"/>
                        <a:t>Painting Vocabulary</a:t>
                      </a:r>
                    </a:p>
                  </a:txBody>
                  <a:tcPr marL="74295" marR="74295" marT="37148" marB="37148">
                    <a:solidFill>
                      <a:srgbClr val="00B050"/>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961207830"/>
                  </a:ext>
                </a:extLst>
              </a:tr>
              <a:tr h="372770">
                <a:tc>
                  <a:txBody>
                    <a:bodyPr/>
                    <a:lstStyle/>
                    <a:p>
                      <a:r>
                        <a:rPr lang="en-GB" sz="1200" b="1" dirty="0"/>
                        <a:t>Intensity</a:t>
                      </a:r>
                    </a:p>
                  </a:txBody>
                  <a:tcPr marL="74295" marR="74295" marT="37148" marB="37148">
                    <a:solidFill>
                      <a:schemeClr val="bg1">
                        <a:lumMod val="85000"/>
                      </a:schemeClr>
                    </a:solidFill>
                  </a:tcPr>
                </a:tc>
                <a:tc>
                  <a:txBody>
                    <a:bodyPr/>
                    <a:lstStyle/>
                    <a:p>
                      <a:r>
                        <a:rPr lang="en-GB" sz="1000" dirty="0"/>
                        <a:t>The brightness or dullness of a colour</a:t>
                      </a:r>
                    </a:p>
                  </a:txBody>
                  <a:tcPr marL="74295" marR="74295" marT="37148" marB="37148"/>
                </a:tc>
                <a:tc>
                  <a:txBody>
                    <a:bodyPr/>
                    <a:lstStyle/>
                    <a:p>
                      <a:r>
                        <a:rPr lang="en-GB" sz="1200" b="1" dirty="0"/>
                        <a:t>Scumbling</a:t>
                      </a:r>
                    </a:p>
                  </a:txBody>
                  <a:tcPr marL="74295" marR="74295" marT="37148" marB="37148">
                    <a:solidFill>
                      <a:schemeClr val="bg1">
                        <a:lumMod val="85000"/>
                      </a:schemeClr>
                    </a:solidFill>
                  </a:tcPr>
                </a:tc>
                <a:tc>
                  <a:txBody>
                    <a:bodyPr/>
                    <a:lstStyle/>
                    <a:p>
                      <a:r>
                        <a:rPr lang="en-GB" sz="1000" dirty="0"/>
                        <a:t>Uses layers of small scribbled marks to build up texture</a:t>
                      </a:r>
                    </a:p>
                  </a:txBody>
                  <a:tcPr marL="74295" marR="74295" marT="37148" marB="37148"/>
                </a:tc>
                <a:extLst>
                  <a:ext uri="{0D108BD9-81ED-4DB2-BD59-A6C34878D82A}">
                    <a16:rowId xmlns:a16="http://schemas.microsoft.com/office/drawing/2014/main" val="945088853"/>
                  </a:ext>
                </a:extLst>
              </a:tr>
              <a:tr h="372770">
                <a:tc>
                  <a:txBody>
                    <a:bodyPr/>
                    <a:lstStyle/>
                    <a:p>
                      <a:r>
                        <a:rPr lang="en-GB" sz="1200" b="1" dirty="0"/>
                        <a:t>Opaque</a:t>
                      </a:r>
                    </a:p>
                  </a:txBody>
                  <a:tcPr marL="74295" marR="74295" marT="37148" marB="37148">
                    <a:solidFill>
                      <a:schemeClr val="bg1">
                        <a:lumMod val="85000"/>
                      </a:schemeClr>
                    </a:solidFill>
                  </a:tcPr>
                </a:tc>
                <a:tc>
                  <a:txBody>
                    <a:bodyPr/>
                    <a:lstStyle/>
                    <a:p>
                      <a:r>
                        <a:rPr lang="en-GB" sz="1000" dirty="0"/>
                        <a:t>Colours that you can’t see through</a:t>
                      </a:r>
                    </a:p>
                  </a:txBody>
                  <a:tcPr marL="74295" marR="74295" marT="37148" marB="37148"/>
                </a:tc>
                <a:tc>
                  <a:txBody>
                    <a:bodyPr/>
                    <a:lstStyle/>
                    <a:p>
                      <a:r>
                        <a:rPr lang="en-GB" sz="1200" b="1" dirty="0"/>
                        <a:t>Bleeding</a:t>
                      </a:r>
                    </a:p>
                  </a:txBody>
                  <a:tcPr marL="74295" marR="74295" marT="37148" marB="37148">
                    <a:solidFill>
                      <a:schemeClr val="bg1">
                        <a:lumMod val="85000"/>
                      </a:schemeClr>
                    </a:solidFill>
                  </a:tcPr>
                </a:tc>
                <a:tc>
                  <a:txBody>
                    <a:bodyPr/>
                    <a:lstStyle/>
                    <a:p>
                      <a:r>
                        <a:rPr lang="en-GB" sz="1000" dirty="0"/>
                        <a:t>The action of one colour running into another</a:t>
                      </a:r>
                    </a:p>
                  </a:txBody>
                  <a:tcPr marL="74295" marR="74295" marT="37148" marB="37148"/>
                </a:tc>
                <a:extLst>
                  <a:ext uri="{0D108BD9-81ED-4DB2-BD59-A6C34878D82A}">
                    <a16:rowId xmlns:a16="http://schemas.microsoft.com/office/drawing/2014/main" val="2028354697"/>
                  </a:ext>
                </a:extLst>
              </a:tr>
              <a:tr h="372770">
                <a:tc>
                  <a:txBody>
                    <a:bodyPr/>
                    <a:lstStyle/>
                    <a:p>
                      <a:r>
                        <a:rPr lang="en-GB" sz="1200" b="1" dirty="0"/>
                        <a:t>Translucent</a:t>
                      </a:r>
                    </a:p>
                  </a:txBody>
                  <a:tcPr marL="74295" marR="74295" marT="37148" marB="37148">
                    <a:solidFill>
                      <a:schemeClr val="bg1">
                        <a:lumMod val="85000"/>
                      </a:schemeClr>
                    </a:solidFill>
                  </a:tcPr>
                </a:tc>
                <a:tc>
                  <a:txBody>
                    <a:bodyPr/>
                    <a:lstStyle/>
                    <a:p>
                      <a:r>
                        <a:rPr lang="en-GB" sz="1000" dirty="0"/>
                        <a:t>Colours that you can see through</a:t>
                      </a:r>
                    </a:p>
                  </a:txBody>
                  <a:tcPr marL="74295" marR="74295" marT="37148" marB="37148"/>
                </a:tc>
                <a:tc>
                  <a:txBody>
                    <a:bodyPr/>
                    <a:lstStyle/>
                    <a:p>
                      <a:r>
                        <a:rPr lang="en-GB" sz="1200" b="1" dirty="0" err="1"/>
                        <a:t>Tonking</a:t>
                      </a:r>
                      <a:endParaRPr lang="en-GB" sz="1200" b="1" dirty="0"/>
                    </a:p>
                  </a:txBody>
                  <a:tcPr marL="74295" marR="74295" marT="37148" marB="37148">
                    <a:solidFill>
                      <a:schemeClr val="bg1">
                        <a:lumMod val="85000"/>
                      </a:schemeClr>
                    </a:solidFill>
                  </a:tcPr>
                </a:tc>
                <a:tc>
                  <a:txBody>
                    <a:bodyPr/>
                    <a:lstStyle/>
                    <a:p>
                      <a:r>
                        <a:rPr lang="en-GB" sz="1000" dirty="0"/>
                        <a:t>A method of removing excessive paint by rubbing paper</a:t>
                      </a:r>
                    </a:p>
                  </a:txBody>
                  <a:tcPr marL="74295" marR="74295" marT="37148" marB="37148"/>
                </a:tc>
                <a:extLst>
                  <a:ext uri="{0D108BD9-81ED-4DB2-BD59-A6C34878D82A}">
                    <a16:rowId xmlns:a16="http://schemas.microsoft.com/office/drawing/2014/main" val="1039540841"/>
                  </a:ext>
                </a:extLst>
              </a:tr>
              <a:tr h="372770">
                <a:tc>
                  <a:txBody>
                    <a:bodyPr/>
                    <a:lstStyle/>
                    <a:p>
                      <a:r>
                        <a:rPr lang="en-GB" sz="1000" b="1" dirty="0"/>
                        <a:t>Monochrome</a:t>
                      </a:r>
                    </a:p>
                  </a:txBody>
                  <a:tcPr marL="74295" marR="74295" marT="37148" marB="37148">
                    <a:solidFill>
                      <a:schemeClr val="bg1">
                        <a:lumMod val="85000"/>
                      </a:schemeClr>
                    </a:solidFill>
                  </a:tcPr>
                </a:tc>
                <a:tc>
                  <a:txBody>
                    <a:bodyPr/>
                    <a:lstStyle/>
                    <a:p>
                      <a:r>
                        <a:rPr lang="en-GB" sz="1000" dirty="0"/>
                        <a:t>A single colour and its tints and shades</a:t>
                      </a:r>
                    </a:p>
                  </a:txBody>
                  <a:tcPr marL="74295" marR="74295" marT="37148" marB="37148"/>
                </a:tc>
                <a:tc>
                  <a:txBody>
                    <a:bodyPr/>
                    <a:lstStyle/>
                    <a:p>
                      <a:r>
                        <a:rPr lang="en-GB" sz="1200" b="1" dirty="0"/>
                        <a:t>Stippling</a:t>
                      </a:r>
                    </a:p>
                  </a:txBody>
                  <a:tcPr marL="74295" marR="74295" marT="37148" marB="37148">
                    <a:solidFill>
                      <a:schemeClr val="bg1">
                        <a:lumMod val="85000"/>
                      </a:schemeClr>
                    </a:solidFill>
                  </a:tcPr>
                </a:tc>
                <a:tc>
                  <a:txBody>
                    <a:bodyPr/>
                    <a:lstStyle/>
                    <a:p>
                      <a:r>
                        <a:rPr lang="en-GB" sz="1000" dirty="0"/>
                        <a:t>Applying small dots of colour with the point of a brush</a:t>
                      </a:r>
                    </a:p>
                  </a:txBody>
                  <a:tcPr marL="74295" marR="74295" marT="37148" marB="37148"/>
                </a:tc>
                <a:extLst>
                  <a:ext uri="{0D108BD9-81ED-4DB2-BD59-A6C34878D82A}">
                    <a16:rowId xmlns:a16="http://schemas.microsoft.com/office/drawing/2014/main" val="2047411322"/>
                  </a:ext>
                </a:extLst>
              </a:tr>
              <a:tr h="372770">
                <a:tc>
                  <a:txBody>
                    <a:bodyPr/>
                    <a:lstStyle/>
                    <a:p>
                      <a:r>
                        <a:rPr lang="en-GB" sz="1200" b="1" dirty="0"/>
                        <a:t>Wash</a:t>
                      </a:r>
                    </a:p>
                  </a:txBody>
                  <a:tcPr marL="74295" marR="74295" marT="37148" marB="37148">
                    <a:solidFill>
                      <a:schemeClr val="bg1">
                        <a:lumMod val="85000"/>
                      </a:schemeClr>
                    </a:solidFill>
                  </a:tcPr>
                </a:tc>
                <a:tc>
                  <a:txBody>
                    <a:bodyPr/>
                    <a:lstStyle/>
                    <a:p>
                      <a:r>
                        <a:rPr lang="en-GB" sz="1000" dirty="0"/>
                        <a:t>Diluted paint or ink layer of colour</a:t>
                      </a:r>
                    </a:p>
                  </a:txBody>
                  <a:tcPr marL="74295" marR="74295" marT="37148" marB="37148"/>
                </a:tc>
                <a:tc>
                  <a:txBody>
                    <a:bodyPr/>
                    <a:lstStyle/>
                    <a:p>
                      <a:r>
                        <a:rPr lang="en-GB" sz="1200" b="1" dirty="0" err="1"/>
                        <a:t>Sgraffito</a:t>
                      </a:r>
                      <a:endParaRPr lang="en-GB" sz="1200" b="1" dirty="0"/>
                    </a:p>
                  </a:txBody>
                  <a:tcPr marL="74295" marR="74295" marT="37148" marB="37148">
                    <a:solidFill>
                      <a:schemeClr val="bg1">
                        <a:lumMod val="85000"/>
                      </a:schemeClr>
                    </a:solidFill>
                  </a:tcPr>
                </a:tc>
                <a:tc>
                  <a:txBody>
                    <a:bodyPr/>
                    <a:lstStyle/>
                    <a:p>
                      <a:r>
                        <a:rPr lang="en-GB" sz="1000" dirty="0"/>
                        <a:t>Scratching or cutting through a layer of paint colour</a:t>
                      </a:r>
                    </a:p>
                  </a:txBody>
                  <a:tcPr marL="74295" marR="74295" marT="37148" marB="37148"/>
                </a:tc>
                <a:extLst>
                  <a:ext uri="{0D108BD9-81ED-4DB2-BD59-A6C34878D82A}">
                    <a16:rowId xmlns:a16="http://schemas.microsoft.com/office/drawing/2014/main" val="570342237"/>
                  </a:ext>
                </a:extLst>
              </a:tr>
              <a:tr h="372770">
                <a:tc>
                  <a:txBody>
                    <a:bodyPr/>
                    <a:lstStyle/>
                    <a:p>
                      <a:r>
                        <a:rPr lang="en-GB" sz="1200" b="1" dirty="0"/>
                        <a:t>Palette</a:t>
                      </a:r>
                    </a:p>
                  </a:txBody>
                  <a:tcPr marL="74295" marR="74295" marT="37148" marB="37148">
                    <a:solidFill>
                      <a:schemeClr val="bg1">
                        <a:lumMod val="85000"/>
                      </a:schemeClr>
                    </a:solidFill>
                  </a:tcPr>
                </a:tc>
                <a:tc>
                  <a:txBody>
                    <a:bodyPr/>
                    <a:lstStyle/>
                    <a:p>
                      <a:r>
                        <a:rPr lang="en-GB" sz="1000" dirty="0"/>
                        <a:t>A series of colours that you paint with</a:t>
                      </a:r>
                    </a:p>
                  </a:txBody>
                  <a:tcPr marL="74295" marR="74295" marT="37148" marB="37148"/>
                </a:tc>
                <a:tc>
                  <a:txBody>
                    <a:bodyPr/>
                    <a:lstStyle/>
                    <a:p>
                      <a:r>
                        <a:rPr lang="en-GB" sz="1200" b="1" dirty="0"/>
                        <a:t>Dry Brush</a:t>
                      </a:r>
                    </a:p>
                  </a:txBody>
                  <a:tcPr marL="74295" marR="74295" marT="37148" marB="37148">
                    <a:solidFill>
                      <a:schemeClr val="bg1">
                        <a:lumMod val="85000"/>
                      </a:schemeClr>
                    </a:solidFill>
                  </a:tcPr>
                </a:tc>
                <a:tc>
                  <a:txBody>
                    <a:bodyPr/>
                    <a:lstStyle/>
                    <a:p>
                      <a:r>
                        <a:rPr lang="en-GB" sz="1000" dirty="0"/>
                        <a:t>A paint brush that is relatively dry &amp; small amount of thick paint</a:t>
                      </a:r>
                    </a:p>
                  </a:txBody>
                  <a:tcPr marL="74295" marR="74295" marT="37148" marB="37148"/>
                </a:tc>
                <a:extLst>
                  <a:ext uri="{0D108BD9-81ED-4DB2-BD59-A6C34878D82A}">
                    <a16:rowId xmlns:a16="http://schemas.microsoft.com/office/drawing/2014/main" val="1202780311"/>
                  </a:ext>
                </a:extLst>
              </a:tr>
            </a:tbl>
          </a:graphicData>
        </a:graphic>
      </p:graphicFrame>
      <p:pic>
        <p:nvPicPr>
          <p:cNvPr id="22" name="Picture 21">
            <a:extLst>
              <a:ext uri="{FF2B5EF4-FFF2-40B4-BE49-F238E27FC236}">
                <a16:creationId xmlns:a16="http://schemas.microsoft.com/office/drawing/2014/main" id="{30C659FA-E52C-402C-9F54-40545194FFE7}"/>
              </a:ext>
            </a:extLst>
          </p:cNvPr>
          <p:cNvPicPr>
            <a:picLocks noChangeAspect="1"/>
          </p:cNvPicPr>
          <p:nvPr/>
        </p:nvPicPr>
        <p:blipFill rotWithShape="1">
          <a:blip r:embed="rId9">
            <a:extLst>
              <a:ext uri="{28A0092B-C50C-407E-A947-70E740481C1C}">
                <a14:useLocalDpi xmlns:a14="http://schemas.microsoft.com/office/drawing/2010/main" val="0"/>
              </a:ext>
            </a:extLst>
          </a:blip>
          <a:srcRect t="48754" r="24184" b="40356"/>
          <a:stretch/>
        </p:blipFill>
        <p:spPr>
          <a:xfrm rot="5400000">
            <a:off x="8373242" y="5285587"/>
            <a:ext cx="2356833" cy="606810"/>
          </a:xfrm>
          <a:prstGeom prst="rect">
            <a:avLst/>
          </a:prstGeom>
        </p:spPr>
      </p:pic>
      <p:pic>
        <p:nvPicPr>
          <p:cNvPr id="25" name="Picture 24">
            <a:extLst>
              <a:ext uri="{FF2B5EF4-FFF2-40B4-BE49-F238E27FC236}">
                <a16:creationId xmlns:a16="http://schemas.microsoft.com/office/drawing/2014/main" id="{46BBDBC9-5B10-4738-B190-9C867F76A9B2}"/>
              </a:ext>
            </a:extLst>
          </p:cNvPr>
          <p:cNvPicPr>
            <a:picLocks noChangeAspect="1"/>
          </p:cNvPicPr>
          <p:nvPr/>
        </p:nvPicPr>
        <p:blipFill rotWithShape="1">
          <a:blip r:embed="rId9">
            <a:extLst>
              <a:ext uri="{28A0092B-C50C-407E-A947-70E740481C1C}">
                <a14:useLocalDpi xmlns:a14="http://schemas.microsoft.com/office/drawing/2010/main" val="0"/>
              </a:ext>
            </a:extLst>
          </a:blip>
          <a:srcRect l="72294" t="36956" r="1556" b="52692"/>
          <a:stretch/>
        </p:blipFill>
        <p:spPr>
          <a:xfrm rot="5400000">
            <a:off x="9233093" y="3710712"/>
            <a:ext cx="667098" cy="576843"/>
          </a:xfrm>
          <a:prstGeom prst="rect">
            <a:avLst/>
          </a:prstGeom>
        </p:spPr>
      </p:pic>
      <p:sp>
        <p:nvSpPr>
          <p:cNvPr id="10" name="Arrow: Right 9">
            <a:extLst>
              <a:ext uri="{FF2B5EF4-FFF2-40B4-BE49-F238E27FC236}">
                <a16:creationId xmlns:a16="http://schemas.microsoft.com/office/drawing/2014/main" id="{6F4A10D5-2CA0-4898-A72F-8706B961CBA7}"/>
              </a:ext>
            </a:extLst>
          </p:cNvPr>
          <p:cNvSpPr/>
          <p:nvPr/>
        </p:nvSpPr>
        <p:spPr>
          <a:xfrm rot="20213975">
            <a:off x="2526030" y="2069026"/>
            <a:ext cx="333313" cy="9241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sz="1463"/>
          </a:p>
        </p:txBody>
      </p:sp>
      <p:sp>
        <p:nvSpPr>
          <p:cNvPr id="14" name="TextBox 13">
            <a:extLst>
              <a:ext uri="{FF2B5EF4-FFF2-40B4-BE49-F238E27FC236}">
                <a16:creationId xmlns:a16="http://schemas.microsoft.com/office/drawing/2014/main" id="{135834EE-B162-43B3-B610-C283C960C3A3}"/>
              </a:ext>
            </a:extLst>
          </p:cNvPr>
          <p:cNvSpPr txBox="1"/>
          <p:nvPr/>
        </p:nvSpPr>
        <p:spPr>
          <a:xfrm>
            <a:off x="1552635" y="3384072"/>
            <a:ext cx="1218831" cy="307777"/>
          </a:xfrm>
          <a:prstGeom prst="rect">
            <a:avLst/>
          </a:prstGeom>
          <a:noFill/>
        </p:spPr>
        <p:txBody>
          <a:bodyPr wrap="square" rtlCol="0">
            <a:spAutoFit/>
          </a:bodyPr>
          <a:lstStyle/>
          <a:p>
            <a:pPr algn="ctr"/>
            <a:r>
              <a:rPr lang="en-GB" sz="1400" b="1" dirty="0">
                <a:highlight>
                  <a:srgbClr val="FFFF66"/>
                </a:highlight>
              </a:rPr>
              <a:t>Artist links</a:t>
            </a:r>
          </a:p>
        </p:txBody>
      </p:sp>
    </p:spTree>
    <p:extLst>
      <p:ext uri="{BB962C8B-B14F-4D97-AF65-F5344CB8AC3E}">
        <p14:creationId xmlns:p14="http://schemas.microsoft.com/office/powerpoint/2010/main" val="3912314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065620d-dedf-4afc-a0b1-2a216887391d" xsi:nil="true"/>
    <lcf76f155ced4ddcb4097134ff3c332f xmlns="b35b5e6e-70c0-49f1-ac7d-c9f36d420d3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3A8C1E827A394BBA5E79BEF4F788A7" ma:contentTypeVersion="15" ma:contentTypeDescription="Create a new document." ma:contentTypeScope="" ma:versionID="2547a66617b8a66b38ed5749d8bbbe9c">
  <xsd:schema xmlns:xsd="http://www.w3.org/2001/XMLSchema" xmlns:xs="http://www.w3.org/2001/XMLSchema" xmlns:p="http://schemas.microsoft.com/office/2006/metadata/properties" xmlns:ns2="b35b5e6e-70c0-49f1-ac7d-c9f36d420d30" xmlns:ns3="6065620d-dedf-4afc-a0b1-2a216887391d" targetNamespace="http://schemas.microsoft.com/office/2006/metadata/properties" ma:root="true" ma:fieldsID="c0b32205b794eec201c0866e8135ad5b" ns2:_="" ns3:_="">
    <xsd:import namespace="b35b5e6e-70c0-49f1-ac7d-c9f36d420d30"/>
    <xsd:import namespace="6065620d-dedf-4afc-a0b1-2a21688739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5b5e6e-70c0-49f1-ac7d-c9f36d420d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ddb6dc34-1f5c-4b82-be69-624dc3fb14e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65620d-dedf-4afc-a0b1-2a21688739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eb8c4c6-3223-4c49-ba3f-dcd5e4d259cc}" ma:internalName="TaxCatchAll" ma:showField="CatchAllData" ma:web="6065620d-dedf-4afc-a0b1-2a216887391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AC5DB3-3F8D-4666-8083-AFAE034829C0}">
  <ds:schemaRefs>
    <ds:schemaRef ds:uri="http://purl.org/dc/elements/1.1/"/>
    <ds:schemaRef ds:uri="http://schemas.openxmlformats.org/package/2006/metadata/core-properties"/>
    <ds:schemaRef ds:uri="b35b5e6e-70c0-49f1-ac7d-c9f36d420d30"/>
    <ds:schemaRef ds:uri="http://schemas.microsoft.com/office/2006/documentManagement/types"/>
    <ds:schemaRef ds:uri="http://schemas.microsoft.com/office/infopath/2007/PartnerControls"/>
    <ds:schemaRef ds:uri="6065620d-dedf-4afc-a0b1-2a216887391d"/>
    <ds:schemaRef ds:uri="http://purl.org/dc/dcmitype/"/>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8A9826E-1E38-4802-8365-D5A2039C4736}">
  <ds:schemaRefs>
    <ds:schemaRef ds:uri="http://schemas.microsoft.com/sharepoint/v3/contenttype/forms"/>
  </ds:schemaRefs>
</ds:datastoreItem>
</file>

<file path=customXml/itemProps3.xml><?xml version="1.0" encoding="utf-8"?>
<ds:datastoreItem xmlns:ds="http://schemas.openxmlformats.org/officeDocument/2006/customXml" ds:itemID="{A14F42FB-473F-4DDB-A450-F64C37000599}"/>
</file>

<file path=docProps/app.xml><?xml version="1.0" encoding="utf-8"?>
<Properties xmlns="http://schemas.openxmlformats.org/officeDocument/2006/extended-properties" xmlns:vt="http://schemas.openxmlformats.org/officeDocument/2006/docPropsVTypes">
  <Template>Office Theme</Template>
  <TotalTime>1412</TotalTime>
  <Words>775</Words>
  <Application>Microsoft Office PowerPoint</Application>
  <PresentationFormat>A4 Paper (210x297 mm)</PresentationFormat>
  <Paragraphs>183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Segoe Script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Brennan M</dc:creator>
  <cp:lastModifiedBy>Brennan M</cp:lastModifiedBy>
  <cp:revision>195</cp:revision>
  <cp:lastPrinted>2020-07-14T14:24:33Z</cp:lastPrinted>
  <dcterms:created xsi:type="dcterms:W3CDTF">2020-07-01T21:38:53Z</dcterms:created>
  <dcterms:modified xsi:type="dcterms:W3CDTF">2023-09-01T13:38:13Z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0x010100483A8C1E827A394BBA5E79BEF4F788A7</vt:lpwstr>
  </property>
  <property fmtid="{D5CDD505-2E9C-101B-9397-08002B2CF9AE}" pid="3" name="Order">
    <vt:r8>9868700</vt:r8>
  </property>
  <property fmtid="{D5CDD505-2E9C-101B-9397-08002B2CF9AE}" pid="4" name="MediaServiceImageTags">
    <vt:lpwstr/>
  </property>
</Properties>
</file>