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">
    <a:wholeTbl>
      <a:tcTxStyle>
        <a:font>
          <a:latin typeface="+mn-lt"/>
          <a:ea typeface="+mn-ea"/>
          <a:cs typeface="+mn-cs"/>
        </a:font>
        <a:srgbClr val="000000"/>
      </a:tcTxStyle>
      <a:tcStyle>
        <a:tcBdr>
          <a:left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E9EBF5"/>
          </a:solidFill>
        </a:fill>
      </a:tcStyle>
    </a:wholeTbl>
    <a:band1H>
      <a:tcStyle>
        <a:tcBdr/>
        <a:fill>
          <a:solidFill>
            <a:srgbClr val="CFD5EA"/>
          </a:solidFill>
        </a:fill>
      </a:tcStyle>
    </a:band1H>
    <a:band2H>
      <a:tcStyle>
        <a:tcBdr/>
      </a:tcStyle>
    </a:band2H>
    <a:band1V>
      <a:tcStyle>
        <a:tcBdr/>
        <a:fill>
          <a:solidFill>
            <a:srgbClr val="CFD5EA"/>
          </a:solidFill>
        </a:fill>
      </a:tcStyle>
    </a:band1V>
    <a:band2V>
      <a:tcStyle>
        <a:tcBdr/>
      </a:tcStyle>
    </a:band2V>
    <a:lastCol>
      <a:tcTxStyle b="on">
        <a:font>
          <a:latin typeface="+mn-lt"/>
          <a:ea typeface="+mn-ea"/>
          <a:cs typeface="+mn-cs"/>
        </a:font>
        <a:srgbClr val="FFFFFF"/>
      </a:tcTxStyle>
      <a:tcStyle>
        <a:tcBdr/>
        <a:fill>
          <a:solidFill>
            <a:srgbClr val="4472C4"/>
          </a:solidFill>
        </a:fill>
      </a:tcStyle>
    </a:lastCol>
    <a:firstCol>
      <a:tcTxStyle b="on">
        <a:font>
          <a:latin typeface="+mn-lt"/>
          <a:ea typeface="+mn-ea"/>
          <a:cs typeface="+mn-cs"/>
        </a:font>
        <a:srgbClr val="FFFFFF"/>
      </a:tcTxStyle>
      <a:tcStyle>
        <a:tcBdr/>
        <a:fill>
          <a:solidFill>
            <a:srgbClr val="4472C4"/>
          </a:solidFill>
        </a:fill>
      </a:tcStyle>
    </a:firstCol>
    <a:lastRow>
      <a:tcTxStyle b="on">
        <a:font>
          <a:latin typeface="+mn-lt"/>
          <a:ea typeface="+mn-ea"/>
          <a:cs typeface="+mn-cs"/>
        </a:font>
        <a:srgbClr val="FFFFFF"/>
      </a:tcTxStyle>
      <a:tcStyle>
        <a:tcBdr>
          <a:top>
            <a:ln w="38103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top>
        </a:tcBdr>
        <a:fill>
          <a:solidFill>
            <a:srgbClr val="4472C4"/>
          </a:solidFill>
        </a:fill>
      </a:tcStyle>
    </a:lastRow>
    <a:firstRow>
      <a:tcTxStyle b="on">
        <a:font>
          <a:latin typeface="+mn-lt"/>
          <a:ea typeface="+mn-ea"/>
          <a:cs typeface="+mn-cs"/>
        </a:font>
        <a:srgbClr val="FFFFFF"/>
      </a:tcTxStyle>
      <a:tcStyle>
        <a:tcBdr>
          <a:bottom>
            <a:ln w="38103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4472C4"/>
          </a:solidFill>
        </a:fill>
      </a:tcStyle>
    </a:firstRow>
  </a:tblStyle>
  <a:tblStyle styleId="{5940675A-B579-460E-94D1-54222C63F5DA}" styleName="">
    <a:wholeTbl>
      <a:tcTxStyle>
        <a:font>
          <a:latin typeface="+mn-lt"/>
          <a:ea typeface="+mn-ea"/>
          <a:cs typeface="+mn-cs"/>
        </a:font>
        <a:srgbClr val="000000"/>
      </a:tcTxStyle>
      <a:tcStyle>
        <a:tcBdr>
          <a:left>
            <a:ln w="12701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12701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12701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1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bottom>
        </a:tcBdr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7" d="100"/>
          <a:sy n="117" d="100"/>
        </p:scale>
        <p:origin x="12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osgrove D" userId="5df83418-08f8-4c1d-ad42-e95d5afca605" providerId="ADAL" clId="{1E667511-91F2-424E-9FBF-F3EADE08662D}"/>
    <pc:docChg chg="custSel modSld">
      <pc:chgData name="Cosgrove D" userId="5df83418-08f8-4c1d-ad42-e95d5afca605" providerId="ADAL" clId="{1E667511-91F2-424E-9FBF-F3EADE08662D}" dt="2023-10-17T13:07:06.842" v="193" actId="1076"/>
      <pc:docMkLst>
        <pc:docMk/>
      </pc:docMkLst>
      <pc:sldChg chg="modSp mod">
        <pc:chgData name="Cosgrove D" userId="5df83418-08f8-4c1d-ad42-e95d5afca605" providerId="ADAL" clId="{1E667511-91F2-424E-9FBF-F3EADE08662D}" dt="2023-10-17T13:07:06.842" v="193" actId="1076"/>
        <pc:sldMkLst>
          <pc:docMk/>
          <pc:sldMk cId="0" sldId="256"/>
        </pc:sldMkLst>
        <pc:spChg chg="mod ord">
          <ac:chgData name="Cosgrove D" userId="5df83418-08f8-4c1d-ad42-e95d5afca605" providerId="ADAL" clId="{1E667511-91F2-424E-9FBF-F3EADE08662D}" dt="2023-10-17T12:16:57.208" v="68" actId="167"/>
          <ac:spMkLst>
            <pc:docMk/>
            <pc:sldMk cId="0" sldId="256"/>
            <ac:spMk id="2" creationId="{7CDBB7F6-DD32-A28B-5143-9C0E32502077}"/>
          </ac:spMkLst>
        </pc:spChg>
        <pc:spChg chg="mod">
          <ac:chgData name="Cosgrove D" userId="5df83418-08f8-4c1d-ad42-e95d5afca605" providerId="ADAL" clId="{1E667511-91F2-424E-9FBF-F3EADE08662D}" dt="2023-10-17T12:17:14.375" v="74" actId="1076"/>
          <ac:spMkLst>
            <pc:docMk/>
            <pc:sldMk cId="0" sldId="256"/>
            <ac:spMk id="27" creationId="{635250D0-B78D-7669-8C10-349E7F29CDD0}"/>
          </ac:spMkLst>
        </pc:spChg>
        <pc:spChg chg="mod">
          <ac:chgData name="Cosgrove D" userId="5df83418-08f8-4c1d-ad42-e95d5afca605" providerId="ADAL" clId="{1E667511-91F2-424E-9FBF-F3EADE08662D}" dt="2023-10-17T12:17:39.486" v="83" actId="1076"/>
          <ac:spMkLst>
            <pc:docMk/>
            <pc:sldMk cId="0" sldId="256"/>
            <ac:spMk id="29" creationId="{A7E690EE-CD60-2EA9-BCFC-2498CD66EBCB}"/>
          </ac:spMkLst>
        </pc:spChg>
        <pc:spChg chg="mod">
          <ac:chgData name="Cosgrove D" userId="5df83418-08f8-4c1d-ad42-e95d5afca605" providerId="ADAL" clId="{1E667511-91F2-424E-9FBF-F3EADE08662D}" dt="2023-10-17T12:17:55.988" v="87" actId="1076"/>
          <ac:spMkLst>
            <pc:docMk/>
            <pc:sldMk cId="0" sldId="256"/>
            <ac:spMk id="31" creationId="{29026280-7B41-ECFF-652B-4DC874CCA488}"/>
          </ac:spMkLst>
        </pc:spChg>
        <pc:graphicFrameChg chg="mod ord modGraphic">
          <ac:chgData name="Cosgrove D" userId="5df83418-08f8-4c1d-ad42-e95d5afca605" providerId="ADAL" clId="{1E667511-91F2-424E-9FBF-F3EADE08662D}" dt="2023-10-17T13:07:03.110" v="192" actId="14100"/>
          <ac:graphicFrameMkLst>
            <pc:docMk/>
            <pc:sldMk cId="0" sldId="256"/>
            <ac:graphicFrameMk id="9" creationId="{D5405EF3-6F3A-EA07-3D28-72AA409E331D}"/>
          </ac:graphicFrameMkLst>
        </pc:graphicFrameChg>
        <pc:graphicFrameChg chg="mod modGraphic">
          <ac:chgData name="Cosgrove D" userId="5df83418-08f8-4c1d-ad42-e95d5afca605" providerId="ADAL" clId="{1E667511-91F2-424E-9FBF-F3EADE08662D}" dt="2023-10-17T13:07:06.842" v="193" actId="1076"/>
          <ac:graphicFrameMkLst>
            <pc:docMk/>
            <pc:sldMk cId="0" sldId="256"/>
            <ac:graphicFrameMk id="32" creationId="{59848B1A-79A1-7D05-92C0-19C2FC2F20D8}"/>
          </ac:graphicFrameMkLst>
        </pc:graphicFrameChg>
        <pc:picChg chg="mod">
          <ac:chgData name="Cosgrove D" userId="5df83418-08f8-4c1d-ad42-e95d5afca605" providerId="ADAL" clId="{1E667511-91F2-424E-9FBF-F3EADE08662D}" dt="2023-10-17T12:17:11.951" v="73" actId="1076"/>
          <ac:picMkLst>
            <pc:docMk/>
            <pc:sldMk cId="0" sldId="256"/>
            <ac:picMk id="26" creationId="{E4627204-FA02-7A6B-DDDF-2246D66D0F23}"/>
          </ac:picMkLst>
        </pc:picChg>
        <pc:picChg chg="mod">
          <ac:chgData name="Cosgrove D" userId="5df83418-08f8-4c1d-ad42-e95d5afca605" providerId="ADAL" clId="{1E667511-91F2-424E-9FBF-F3EADE08662D}" dt="2023-10-17T12:17:23.321" v="79" actId="1076"/>
          <ac:picMkLst>
            <pc:docMk/>
            <pc:sldMk cId="0" sldId="256"/>
            <ac:picMk id="28" creationId="{7957109B-5338-F27D-F826-C2662B293EA6}"/>
          </ac:picMkLst>
        </pc:picChg>
        <pc:picChg chg="mod">
          <ac:chgData name="Cosgrove D" userId="5df83418-08f8-4c1d-ad42-e95d5afca605" providerId="ADAL" clId="{1E667511-91F2-424E-9FBF-F3EADE08662D}" dt="2023-10-17T12:17:27.280" v="81" actId="1076"/>
          <ac:picMkLst>
            <pc:docMk/>
            <pc:sldMk cId="0" sldId="256"/>
            <ac:picMk id="30" creationId="{5159C9DC-7E15-1586-10D7-DAB814DF1376}"/>
          </ac:picMkLst>
        </pc:picChg>
      </pc:sldChg>
    </pc:docChg>
  </pc:docChgLst>
  <pc:docChgLst>
    <pc:chgData name="Cosgrove D" userId="5df83418-08f8-4c1d-ad42-e95d5afca605" providerId="ADAL" clId="{CC9EED11-DDFD-4AC3-9552-013572F36FA7}"/>
    <pc:docChg chg="modSld">
      <pc:chgData name="Cosgrove D" userId="5df83418-08f8-4c1d-ad42-e95d5afca605" providerId="ADAL" clId="{CC9EED11-DDFD-4AC3-9552-013572F36FA7}" dt="2023-08-30T11:37:49.773" v="16" actId="20577"/>
      <pc:docMkLst>
        <pc:docMk/>
      </pc:docMkLst>
      <pc:sldChg chg="modSp mod">
        <pc:chgData name="Cosgrove D" userId="5df83418-08f8-4c1d-ad42-e95d5afca605" providerId="ADAL" clId="{CC9EED11-DDFD-4AC3-9552-013572F36FA7}" dt="2023-08-30T11:26:14.781" v="1" actId="20577"/>
        <pc:sldMkLst>
          <pc:docMk/>
          <pc:sldMk cId="0" sldId="256"/>
        </pc:sldMkLst>
        <pc:graphicFrameChg chg="modGraphic">
          <ac:chgData name="Cosgrove D" userId="5df83418-08f8-4c1d-ad42-e95d5afca605" providerId="ADAL" clId="{CC9EED11-DDFD-4AC3-9552-013572F36FA7}" dt="2023-08-30T11:26:14.781" v="1" actId="20577"/>
          <ac:graphicFrameMkLst>
            <pc:docMk/>
            <pc:sldMk cId="0" sldId="256"/>
            <ac:graphicFrameMk id="8" creationId="{2BD1298A-6F74-5013-71A2-6360BF953EE3}"/>
          </ac:graphicFrameMkLst>
        </pc:graphicFrameChg>
      </pc:sldChg>
      <pc:sldChg chg="modSp mod">
        <pc:chgData name="Cosgrove D" userId="5df83418-08f8-4c1d-ad42-e95d5afca605" providerId="ADAL" clId="{CC9EED11-DDFD-4AC3-9552-013572F36FA7}" dt="2023-08-30T11:37:49.773" v="16" actId="20577"/>
        <pc:sldMkLst>
          <pc:docMk/>
          <pc:sldMk cId="0" sldId="257"/>
        </pc:sldMkLst>
        <pc:graphicFrameChg chg="modGraphic">
          <ac:chgData name="Cosgrove D" userId="5df83418-08f8-4c1d-ad42-e95d5afca605" providerId="ADAL" clId="{CC9EED11-DDFD-4AC3-9552-013572F36FA7}" dt="2023-08-30T11:37:49.773" v="16" actId="20577"/>
          <ac:graphicFrameMkLst>
            <pc:docMk/>
            <pc:sldMk cId="0" sldId="257"/>
            <ac:graphicFrameMk id="6" creationId="{7C846056-39D3-0852-B0DA-86DE8C143254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76C787-19AC-6A6B-7241-536CB9251E35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1524003" y="1122361"/>
            <a:ext cx="9144000" cy="2387598"/>
          </a:xfrm>
        </p:spPr>
        <p:txBody>
          <a:bodyPr anchor="b" anchorCtr="1"/>
          <a:lstStyle>
            <a:lvl1pPr algn="ctr">
              <a:defRPr sz="6000"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F958DEB-2BA0-EB34-6846-9E2E19CE0FCA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1524003" y="3602041"/>
            <a:ext cx="9144000" cy="1655758"/>
          </a:xfrm>
        </p:spPr>
        <p:txBody>
          <a:bodyPr anchorCtr="1"/>
          <a:lstStyle>
            <a:lvl1pPr marL="0" indent="0" algn="ctr">
              <a:buNone/>
              <a:defRPr sz="2400"/>
            </a:lvl1pPr>
          </a:lstStyle>
          <a:p>
            <a:pPr lvl="0"/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E38D68-7732-1AA1-84BF-657930EB883F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7317F0D-BA18-43BE-9420-16982352A6CF}" type="datetime1">
              <a:rPr lang="en-GB"/>
              <a:pPr lvl="0"/>
              <a:t>17/10/2023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346117-0076-7521-0D66-29339B1A2243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480289-403A-8C20-63DA-030BFBF89F30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35DFD2D-52C8-431A-9390-1E9C16A1C4A4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6847668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1E9718-8750-74B5-820D-D2132C9C490B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C4A3076-FE66-6CB5-FBEB-DF2169E0A250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1B46D8-083A-A970-414E-3B41FFBE0D97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62C6FC1-04B9-4FC8-AC13-091EA44DED6C}" type="datetime1">
              <a:rPr lang="en-GB"/>
              <a:pPr lvl="0"/>
              <a:t>17/10/2023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EF3FEE-47E4-DFA6-C2AF-781775858714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5A0D59-E5B8-9BCF-34A6-9A9537646955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BCEFBFF-3C6C-41C0-973D-EF563C575401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04373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246ED55-7FE0-9B00-4866-C3DA41B96448}"/>
              </a:ext>
            </a:extLst>
          </p:cNvPr>
          <p:cNvSpPr txBox="1">
            <a:spLocks noGrp="1"/>
          </p:cNvSpPr>
          <p:nvPr>
            <p:ph type="title" orient="vert"/>
          </p:nvPr>
        </p:nvSpPr>
        <p:spPr>
          <a:xfrm>
            <a:off x="8724903" y="365129"/>
            <a:ext cx="2628899" cy="5811834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2C54113-4557-ACB4-06B5-505878D05809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>
          <a:xfrm>
            <a:off x="838203" y="365129"/>
            <a:ext cx="7734296" cy="5811834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28D27A-3296-78A2-B366-F157804F7054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819D6AB-398B-4ADC-9D45-8907F4DE5B56}" type="datetime1">
              <a:rPr lang="en-GB"/>
              <a:pPr lvl="0"/>
              <a:t>17/10/2023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456DC2-40B9-64A9-B1C0-8938F9350482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271980-895A-1530-016D-C705A7B8F3B2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5585494-7CBD-4D16-AF8E-123ACD7BA462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92444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ABBDD9-EFA8-697D-779F-85D5D65F73F9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25B719-58DF-8BE7-6BA1-5D3307EBDEB6}"/>
              </a:ext>
            </a:extLst>
          </p:cNvPr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F810E4-EB98-FC71-5729-30E75E0906C2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0EAFADB-58BE-41AF-A78D-CEB2E5CC30BC}" type="datetime1">
              <a:rPr lang="en-GB"/>
              <a:pPr lvl="0"/>
              <a:t>17/10/2023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B6ED60-2902-9F2D-B4A7-5B670FFFF9DB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6D612C-52D8-65C9-BA73-150528F4DD0D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30E8DB2-D422-488C-9F14-05D321227325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83040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8B60FE-BA6F-C1BB-EDE4-19D903A946D0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1847" y="1709735"/>
            <a:ext cx="10515600" cy="2852735"/>
          </a:xfrm>
        </p:spPr>
        <p:txBody>
          <a:bodyPr anchor="b"/>
          <a:lstStyle>
            <a:lvl1pPr>
              <a:defRPr sz="6000"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97EDF6-75B6-EC16-D7F1-E99CD8346360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831847" y="4589465"/>
            <a:ext cx="10515600" cy="1500182"/>
          </a:xfrm>
        </p:spPr>
        <p:txBody>
          <a:bodyPr/>
          <a:lstStyle>
            <a:lvl1pPr marL="0" indent="0">
              <a:buNone/>
              <a:defRPr sz="2400">
                <a:solidFill>
                  <a:srgbClr val="898989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E52F24-D7D3-82C8-2ECB-B5324D1F75B6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58D1CBA-AD2F-4D8F-8A28-B64338FBBB6C}" type="datetime1">
              <a:rPr lang="en-GB"/>
              <a:pPr lvl="0"/>
              <a:t>17/10/2023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0AFE1E-73C9-241D-EDE8-95CD65A346E6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0A55E0-1074-4153-FE3F-C6F15512F6AF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7EBC34F-3DDC-419A-9B24-DE358818367D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13522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28C704-EA85-8B40-F55D-2924CCAC7088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CB652F-6D1D-10E8-901B-65AB7A7BC9A3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838203" y="1825627"/>
            <a:ext cx="5181603" cy="435133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CDD89A5-E88F-2AF0-4552-FC2A6D26143B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6172200" y="1825627"/>
            <a:ext cx="5181603" cy="435133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EFABA6B-B3C3-C4FA-670F-D44E80B03BD6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3419145-7A8E-402B-A266-CE5EA004D102}" type="datetime1">
              <a:rPr lang="en-GB"/>
              <a:pPr lvl="0"/>
              <a:t>17/10/2023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F0B20E9-7BD6-FD8F-735A-A1F7BBB0CCA5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D1DE577-6062-83D0-F65A-04B1F54E738D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32D4FB9-D0AC-46BA-AB03-D1742D953437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55451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8E29C0-0F0A-E52D-5B67-D75BE4682560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9784" y="365129"/>
            <a:ext cx="10515600" cy="1325559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9D76886-AAB9-BEBC-73AB-73B13DFC8BEC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839784" y="1681160"/>
            <a:ext cx="5157782" cy="823910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4A63415-AB83-9414-5A27-89449D88FBAE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839784" y="2505071"/>
            <a:ext cx="5157782" cy="368458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ADFAAD3-70BB-4585-C929-09224A7306A6}"/>
              </a:ext>
            </a:extLst>
          </p:cNvPr>
          <p:cNvSpPr txBox="1">
            <a:spLocks noGrp="1"/>
          </p:cNvSpPr>
          <p:nvPr>
            <p:ph type="body" idx="3"/>
          </p:nvPr>
        </p:nvSpPr>
        <p:spPr>
          <a:xfrm>
            <a:off x="6172200" y="1681160"/>
            <a:ext cx="5183184" cy="823910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E25E560-057A-8EB7-37D4-D9E526678AEE}"/>
              </a:ext>
            </a:extLst>
          </p:cNvPr>
          <p:cNvSpPr txBox="1">
            <a:spLocks noGrp="1"/>
          </p:cNvSpPr>
          <p:nvPr>
            <p:ph idx="4"/>
          </p:nvPr>
        </p:nvSpPr>
        <p:spPr>
          <a:xfrm>
            <a:off x="6172200" y="2505071"/>
            <a:ext cx="5183184" cy="368458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1B4206D-1469-45C5-8708-F400C1760170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EBDBA11-AB99-4739-88E9-E090C90E5331}" type="datetime1">
              <a:rPr lang="en-GB"/>
              <a:pPr lvl="0"/>
              <a:t>17/10/2023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7B357A1-3333-3CD0-40AD-62C71D42DBBF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045DAF5-3764-7CC0-B994-5B8F73F0FA9F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EE3CF4F-AD6F-4E02-B4F6-755226F8F972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41096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5F0AFF-63BF-3FA0-D4A6-E248134AE4FF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B1F1E85-A64B-70BD-641A-42B9444FB9B2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98C32B2-B11A-4392-8E56-5B740D17F5C3}" type="datetime1">
              <a:rPr lang="en-GB"/>
              <a:pPr lvl="0"/>
              <a:t>17/10/2023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D2B343B-A14B-0103-F962-8EBBAC72D6F9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3545510-0886-04D1-EBE7-4EBF8263E68A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2B8A4D0-C24B-4517-AB7E-D31D077CB000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12198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FBE7CA7-A1B0-C068-A296-F1866DB762C5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C5BD852-12C2-4ADA-AD86-E1289C666BDE}" type="datetime1">
              <a:rPr lang="en-GB"/>
              <a:pPr lvl="0"/>
              <a:t>17/10/2023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1CA7D46-EEE6-84C4-C07A-F3A9249B65CB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B031D83-9F0A-7FDA-26BF-BD783C1B72F9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22E7A93-3064-4B9B-AC7D-214F5788F252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68401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7C6F3B-6056-856E-A68E-3356357981C3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9784" y="457200"/>
            <a:ext cx="3932240" cy="160020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9094E5-9E96-8AA6-5FF4-CD14F42B2545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5183184" y="987423"/>
            <a:ext cx="6172200" cy="487362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1DEA836-50AD-1039-C97F-EE8C79F59536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839784" y="2057400"/>
            <a:ext cx="3932240" cy="3811584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3579C8-B670-27DA-888C-4051F9285233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ADD2ED8-F314-4587-9D0F-DAF504901BBD}" type="datetime1">
              <a:rPr lang="en-GB"/>
              <a:pPr lvl="0"/>
              <a:t>17/10/2023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E8AD402-D5C2-4456-45DD-0D0C1E16EB62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BC117E6-E7B5-0FA4-1A95-9629A8902A6C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543C0C9-DB12-427D-B16F-2FA9CDC3942F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09609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0A54A1-E919-FAF5-7FAB-7864BE4147FF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9784" y="457200"/>
            <a:ext cx="3932240" cy="160020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F363FB9-4DE8-D054-5CBB-BBE776BAE8E1}"/>
              </a:ext>
            </a:extLst>
          </p:cNvPr>
          <p:cNvSpPr txBox="1">
            <a:spLocks noGrp="1"/>
          </p:cNvSpPr>
          <p:nvPr>
            <p:ph type="pic" idx="1"/>
          </p:nvPr>
        </p:nvSpPr>
        <p:spPr>
          <a:xfrm>
            <a:off x="5183184" y="987423"/>
            <a:ext cx="6172200" cy="4873623"/>
          </a:xfrm>
        </p:spPr>
        <p:txBody>
          <a:bodyPr/>
          <a:lstStyle>
            <a:lvl1pPr marL="0" indent="0">
              <a:buNone/>
              <a:defRPr lang="en-GB" sz="3200"/>
            </a:lvl1pPr>
          </a:lstStyle>
          <a:p>
            <a:pPr lvl="0"/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DBE99E7-02C5-22B4-53F9-7918A0A25E1F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839784" y="2057400"/>
            <a:ext cx="3932240" cy="3811584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AE272A8-A73A-14D3-44C5-99F727FBE259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D4BFC22-DD79-447B-A1D4-58599C9E6842}" type="datetime1">
              <a:rPr lang="en-GB"/>
              <a:pPr lvl="0"/>
              <a:t>17/10/2023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6A4E399-9D53-4D8A-E57F-3FBBC1FD4376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97DEAAA-7E67-9D75-A5D9-4F1FF25B4F52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14B4B9A-9702-4B38-8055-CF3117D3F09C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44827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CA9B5A9-CAB3-61A9-2184-2E9C72407C38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8203" y="365129"/>
            <a:ext cx="10515600" cy="13255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rmAutofit/>
          </a:bodyPr>
          <a:lstStyle/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611E36-9E7C-510D-EF1D-B7E0BFEBA99C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838203" y="1825627"/>
            <a:ext cx="10515600" cy="435133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C7810F-4587-56B4-B79F-BE8BD06E034F}"/>
              </a:ext>
            </a:extLst>
          </p:cNvPr>
          <p:cNvSpPr txBox="1">
            <a:spLocks noGrp="1"/>
          </p:cNvSpPr>
          <p:nvPr>
            <p:ph type="dt" sz="half" idx="2"/>
          </p:nvPr>
        </p:nvSpPr>
        <p:spPr>
          <a:xfrm>
            <a:off x="838203" y="6356351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D7133223-5FB5-4DBE-ADC0-807CF550A98A}" type="datetime1">
              <a:rPr lang="en-GB"/>
              <a:pPr lvl="0"/>
              <a:t>17/10/2023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794E00-4733-E120-02E6-A5045C089F58}"/>
              </a:ext>
            </a:extLst>
          </p:cNvPr>
          <p:cNvSpPr txBox="1">
            <a:spLocks noGrp="1"/>
          </p:cNvSpPr>
          <p:nvPr>
            <p:ph type="ftr" sz="quarter" idx="3"/>
          </p:nvPr>
        </p:nvSpPr>
        <p:spPr>
          <a:xfrm>
            <a:off x="4038603" y="6356351"/>
            <a:ext cx="41148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3E214F-BE9B-213E-BBE7-577F33DEBEB2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8610603" y="6356351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32FFB953-8B32-492F-8350-302A86CEBFD2}" type="slidenum"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marL="0" marR="0" lvl="0" indent="0" algn="l" defTabSz="914400" rtl="0" fontAlgn="auto" hangingPunct="1">
        <a:lnSpc>
          <a:spcPct val="90000"/>
        </a:lnSpc>
        <a:spcBef>
          <a:spcPts val="0"/>
        </a:spcBef>
        <a:spcAft>
          <a:spcPts val="0"/>
        </a:spcAft>
        <a:buNone/>
        <a:tabLst/>
        <a:defRPr lang="en-US" sz="4400" b="0" i="0" u="none" strike="noStrike" kern="1200" cap="none" spc="0" baseline="0">
          <a:solidFill>
            <a:srgbClr val="000000"/>
          </a:solidFill>
          <a:uFillTx/>
          <a:latin typeface="Calibri Light"/>
        </a:defRPr>
      </a:lvl1pPr>
    </p:titleStyle>
    <p:bodyStyle>
      <a:lvl1pPr marL="228600" marR="0" lvl="0" indent="-228600" algn="l" defTabSz="914400" rtl="0" fontAlgn="auto" hangingPunct="1">
        <a:lnSpc>
          <a:spcPct val="90000"/>
        </a:lnSpc>
        <a:spcBef>
          <a:spcPts val="1000"/>
        </a:spcBef>
        <a:spcAft>
          <a:spcPts val="0"/>
        </a:spcAft>
        <a:buSzPct val="100000"/>
        <a:buFont typeface="Arial" pitchFamily="34"/>
        <a:buChar char="•"/>
        <a:tabLst/>
        <a:defRPr lang="en-US" sz="28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  <a:lvl2pPr marL="685800" marR="0" lvl="1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24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20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18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18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2">
            <a:extLst>
              <a:ext uri="{FF2B5EF4-FFF2-40B4-BE49-F238E27FC236}">
                <a16:creationId xmlns:a16="http://schemas.microsoft.com/office/drawing/2014/main" id="{7CDBB7F6-DD32-A28B-5143-9C0E32502077}"/>
              </a:ext>
            </a:extLst>
          </p:cNvPr>
          <p:cNvSpPr/>
          <p:nvPr/>
        </p:nvSpPr>
        <p:spPr>
          <a:xfrm>
            <a:off x="9275111" y="699478"/>
            <a:ext cx="2474274" cy="775111"/>
          </a:xfrm>
          <a:prstGeom prst="rect">
            <a:avLst/>
          </a:prstGeom>
          <a:solidFill>
            <a:srgbClr val="DAE3F3"/>
          </a:solidFill>
          <a:ln w="12701" cap="flat">
            <a:solidFill>
              <a:srgbClr val="172C51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graphicFrame>
        <p:nvGraphicFramePr>
          <p:cNvPr id="9" name="Table 5">
            <a:extLst>
              <a:ext uri="{FF2B5EF4-FFF2-40B4-BE49-F238E27FC236}">
                <a16:creationId xmlns:a16="http://schemas.microsoft.com/office/drawing/2014/main" id="{D5405EF3-6F3A-EA07-3D28-72AA409E331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4389949"/>
              </p:ext>
            </p:extLst>
          </p:nvPr>
        </p:nvGraphicFramePr>
        <p:xfrm>
          <a:off x="9204589" y="262723"/>
          <a:ext cx="2604949" cy="6469483"/>
        </p:xfrm>
        <a:graphic>
          <a:graphicData uri="http://schemas.openxmlformats.org/drawingml/2006/table">
            <a:tbl>
              <a:tblPr firstRow="1" bandRow="1">
                <a:effectLst/>
                <a:tableStyleId>{5940675A-B579-460E-94D1-54222C63F5DA}</a:tableStyleId>
              </a:tblPr>
              <a:tblGrid>
                <a:gridCol w="2604949">
                  <a:extLst>
                    <a:ext uri="{9D8B030D-6E8A-4147-A177-3AD203B41FA5}">
                      <a16:colId xmlns:a16="http://schemas.microsoft.com/office/drawing/2014/main" val="110860427"/>
                    </a:ext>
                  </a:extLst>
                </a:gridCol>
              </a:tblGrid>
              <a:tr h="334213">
                <a:tc>
                  <a:txBody>
                    <a:bodyPr/>
                    <a:lstStyle/>
                    <a:p>
                      <a:pPr lvl="0"/>
                      <a:r>
                        <a:rPr lang="en-GB" sz="1000" b="1" dirty="0"/>
                        <a:t>Learning Question: 4 How do religions use symbols to express complex ideas?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2335489"/>
                  </a:ext>
                </a:extLst>
              </a:tr>
              <a:tr h="6073243">
                <a:tc>
                  <a:txBody>
                    <a:bodyPr/>
                    <a:lstStyle/>
                    <a:p>
                      <a:pPr lvl="0"/>
                      <a:r>
                        <a:rPr lang="en-GB" sz="1000" b="1" dirty="0"/>
                        <a:t>Vocabulary:</a:t>
                      </a:r>
                    </a:p>
                    <a:p>
                      <a:pPr lvl="0"/>
                      <a:r>
                        <a:rPr lang="en-GB" sz="800" b="1" dirty="0"/>
                        <a:t>Symbol: </a:t>
                      </a:r>
                      <a:r>
                        <a:rPr lang="en-GB" sz="800" b="0" dirty="0"/>
                        <a:t>simple ways of representing complex ideas. They are often images but can also be gestures, actions or stories. </a:t>
                      </a:r>
                    </a:p>
                    <a:p>
                      <a:pPr lvl="0"/>
                      <a:endParaRPr lang="en-GB" sz="800" b="0" dirty="0"/>
                    </a:p>
                    <a:p>
                      <a:pPr lvl="0"/>
                      <a:r>
                        <a:rPr lang="en-GB" sz="800" b="1" dirty="0"/>
                        <a:t>Pilgrimage</a:t>
                      </a:r>
                      <a:r>
                        <a:rPr lang="en-GB" sz="800" b="0" dirty="0"/>
                        <a:t>: Journey made for religious reasons.</a:t>
                      </a:r>
                    </a:p>
                    <a:p>
                      <a:pPr lvl="0"/>
                      <a:endParaRPr lang="en-GB" sz="800" b="0" u="none" dirty="0"/>
                    </a:p>
                    <a:p>
                      <a:pPr lvl="0"/>
                      <a:r>
                        <a:rPr lang="en-GB" sz="800" b="1" u="sng" dirty="0"/>
                        <a:t>Dharmachakra (Buddhism) </a:t>
                      </a:r>
                    </a:p>
                    <a:p>
                      <a:pPr lvl="0"/>
                      <a:endParaRPr lang="en-GB" sz="800" b="0" dirty="0"/>
                    </a:p>
                    <a:p>
                      <a:pPr lvl="0"/>
                      <a:endParaRPr lang="en-GB" sz="800" b="0" dirty="0"/>
                    </a:p>
                    <a:p>
                      <a:pPr lvl="0"/>
                      <a:endParaRPr lang="en-GB" dirty="0"/>
                    </a:p>
                    <a:p>
                      <a:pPr lvl="0"/>
                      <a:endParaRPr lang="en-GB" sz="1800" b="0" u="none" dirty="0"/>
                    </a:p>
                    <a:p>
                      <a:pPr lvl="0"/>
                      <a:r>
                        <a:rPr lang="en-GB" sz="800" b="1" u="sng" dirty="0"/>
                        <a:t>Khanda (Sikhism)</a:t>
                      </a:r>
                    </a:p>
                    <a:p>
                      <a:pPr lvl="0"/>
                      <a:endParaRPr lang="en-GB" dirty="0"/>
                    </a:p>
                    <a:p>
                      <a:pPr lvl="0"/>
                      <a:endParaRPr lang="en-GB" sz="1200" dirty="0"/>
                    </a:p>
                    <a:p>
                      <a:pPr lvl="0"/>
                      <a:endParaRPr lang="en-GB" dirty="0"/>
                    </a:p>
                    <a:p>
                      <a:pPr lvl="0"/>
                      <a:endParaRPr lang="en-GB" sz="1800" b="0" u="none" dirty="0"/>
                    </a:p>
                    <a:p>
                      <a:pPr lvl="0"/>
                      <a:r>
                        <a:rPr lang="en-GB" sz="800" b="1" u="sng" dirty="0"/>
                        <a:t>Cross (Christianity)</a:t>
                      </a:r>
                    </a:p>
                    <a:p>
                      <a:pPr lvl="0"/>
                      <a:endParaRPr lang="en-GB" dirty="0"/>
                    </a:p>
                    <a:p>
                      <a:pPr lvl="0"/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9245325"/>
                  </a:ext>
                </a:extLst>
              </a:tr>
            </a:tbl>
          </a:graphicData>
        </a:graphic>
      </p:graphicFrame>
      <p:sp>
        <p:nvSpPr>
          <p:cNvPr id="3" name="Rectangle 40">
            <a:extLst>
              <a:ext uri="{FF2B5EF4-FFF2-40B4-BE49-F238E27FC236}">
                <a16:creationId xmlns:a16="http://schemas.microsoft.com/office/drawing/2014/main" id="{4B072324-D12A-6835-6A69-87E349221F91}"/>
              </a:ext>
            </a:extLst>
          </p:cNvPr>
          <p:cNvSpPr/>
          <p:nvPr/>
        </p:nvSpPr>
        <p:spPr>
          <a:xfrm>
            <a:off x="6367470" y="631594"/>
            <a:ext cx="2685601" cy="553394"/>
          </a:xfrm>
          <a:prstGeom prst="rect">
            <a:avLst/>
          </a:prstGeom>
          <a:solidFill>
            <a:srgbClr val="DAE3F3"/>
          </a:solidFill>
          <a:ln w="12701" cap="flat">
            <a:solidFill>
              <a:srgbClr val="172C51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4" name="Rectangle 41">
            <a:extLst>
              <a:ext uri="{FF2B5EF4-FFF2-40B4-BE49-F238E27FC236}">
                <a16:creationId xmlns:a16="http://schemas.microsoft.com/office/drawing/2014/main" id="{E2BFC84D-61AA-D361-F583-55F864C85C2A}"/>
              </a:ext>
            </a:extLst>
          </p:cNvPr>
          <p:cNvSpPr/>
          <p:nvPr/>
        </p:nvSpPr>
        <p:spPr>
          <a:xfrm>
            <a:off x="3088459" y="610224"/>
            <a:ext cx="3037719" cy="889244"/>
          </a:xfrm>
          <a:prstGeom prst="rect">
            <a:avLst/>
          </a:prstGeom>
          <a:solidFill>
            <a:srgbClr val="DAE3F3"/>
          </a:solidFill>
          <a:ln w="12701" cap="flat">
            <a:solidFill>
              <a:srgbClr val="172C51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5" name="Rectangle 39">
            <a:extLst>
              <a:ext uri="{FF2B5EF4-FFF2-40B4-BE49-F238E27FC236}">
                <a16:creationId xmlns:a16="http://schemas.microsoft.com/office/drawing/2014/main" id="{92C369CE-487E-8129-9457-EDEFB4E0C3A4}"/>
              </a:ext>
            </a:extLst>
          </p:cNvPr>
          <p:cNvSpPr/>
          <p:nvPr/>
        </p:nvSpPr>
        <p:spPr>
          <a:xfrm>
            <a:off x="149147" y="631594"/>
            <a:ext cx="2685601" cy="1459254"/>
          </a:xfrm>
          <a:prstGeom prst="rect">
            <a:avLst/>
          </a:prstGeom>
          <a:solidFill>
            <a:srgbClr val="DAE3F3"/>
          </a:solidFill>
          <a:ln w="12701" cap="flat">
            <a:solidFill>
              <a:srgbClr val="172C51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pic>
        <p:nvPicPr>
          <p:cNvPr id="6" name="Picture 6" descr="A diagram of a religious structure&#10;&#10;Description automatically generated with medium confidence">
            <a:extLst>
              <a:ext uri="{FF2B5EF4-FFF2-40B4-BE49-F238E27FC236}">
                <a16:creationId xmlns:a16="http://schemas.microsoft.com/office/drawing/2014/main" id="{475B35A3-78E0-6E0B-5FB3-71B5178E4D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9147" y="4456209"/>
            <a:ext cx="2685601" cy="1888034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10" name="Graphic 14" descr="Bowl with solid fill">
            <a:extLst>
              <a:ext uri="{FF2B5EF4-FFF2-40B4-BE49-F238E27FC236}">
                <a16:creationId xmlns:a16="http://schemas.microsoft.com/office/drawing/2014/main" id="{BC56BFA4-EFD8-9C57-FEA7-A853BCD2C05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419243" y="6155713"/>
            <a:ext cx="2536216" cy="914400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11" name="Graphic 16" descr="Water outline">
            <a:extLst>
              <a:ext uri="{FF2B5EF4-FFF2-40B4-BE49-F238E27FC236}">
                <a16:creationId xmlns:a16="http://schemas.microsoft.com/office/drawing/2014/main" id="{D6B85EBE-6AF4-FC0A-BE09-C6DEFD677C7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 rot="20791389">
            <a:off x="6314488" y="5923924"/>
            <a:ext cx="499619" cy="499619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12" name="TextBox 17">
            <a:extLst>
              <a:ext uri="{FF2B5EF4-FFF2-40B4-BE49-F238E27FC236}">
                <a16:creationId xmlns:a16="http://schemas.microsoft.com/office/drawing/2014/main" id="{D72F8627-05B8-235C-D683-AE5AF2080753}"/>
              </a:ext>
            </a:extLst>
          </p:cNvPr>
          <p:cNvSpPr txBox="1"/>
          <p:nvPr/>
        </p:nvSpPr>
        <p:spPr>
          <a:xfrm>
            <a:off x="7212000" y="6435364"/>
            <a:ext cx="950710" cy="369335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800" b="1" i="0" u="none" strike="noStrike" kern="1200" cap="none" spc="0" baseline="0">
                <a:solidFill>
                  <a:srgbClr val="FFFFFF"/>
                </a:solidFill>
                <a:uFillTx/>
                <a:latin typeface="Calibri"/>
              </a:rPr>
              <a:t>Religion</a:t>
            </a:r>
          </a:p>
        </p:txBody>
      </p:sp>
      <p:pic>
        <p:nvPicPr>
          <p:cNvPr id="13" name="Graphic 18" descr="Water outline">
            <a:extLst>
              <a:ext uri="{FF2B5EF4-FFF2-40B4-BE49-F238E27FC236}">
                <a16:creationId xmlns:a16="http://schemas.microsoft.com/office/drawing/2014/main" id="{952ED946-21D5-74FE-E458-00C802DADE2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 rot="21206635">
            <a:off x="6691460" y="5883112"/>
            <a:ext cx="499619" cy="499619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14" name="Graphic 19" descr="Water outline">
            <a:extLst>
              <a:ext uri="{FF2B5EF4-FFF2-40B4-BE49-F238E27FC236}">
                <a16:creationId xmlns:a16="http://schemas.microsoft.com/office/drawing/2014/main" id="{5C9713EA-12F1-C029-1574-24468F47F79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 rot="21147127">
            <a:off x="7003489" y="5865337"/>
            <a:ext cx="499619" cy="499619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15" name="Graphic 20" descr="Water outline">
            <a:extLst>
              <a:ext uri="{FF2B5EF4-FFF2-40B4-BE49-F238E27FC236}">
                <a16:creationId xmlns:a16="http://schemas.microsoft.com/office/drawing/2014/main" id="{1206A357-E7F9-1E45-90D6-2E93F13D481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7333744" y="5856229"/>
            <a:ext cx="550176" cy="499619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16" name="Graphic 21" descr="Water outline">
            <a:extLst>
              <a:ext uri="{FF2B5EF4-FFF2-40B4-BE49-F238E27FC236}">
                <a16:creationId xmlns:a16="http://schemas.microsoft.com/office/drawing/2014/main" id="{3EDC2195-4EE3-DBF5-5D47-DC980D0D7EC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7742169" y="5883862"/>
            <a:ext cx="499619" cy="459394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17" name="Graphic 22" descr="Water outline">
            <a:extLst>
              <a:ext uri="{FF2B5EF4-FFF2-40B4-BE49-F238E27FC236}">
                <a16:creationId xmlns:a16="http://schemas.microsoft.com/office/drawing/2014/main" id="{9D31AD7A-77D5-707B-6F3B-941D7C2689B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 rot="463546">
            <a:off x="8083827" y="5889010"/>
            <a:ext cx="499619" cy="499619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18" name="Graphic 23" descr="Water outline">
            <a:extLst>
              <a:ext uri="{FF2B5EF4-FFF2-40B4-BE49-F238E27FC236}">
                <a16:creationId xmlns:a16="http://schemas.microsoft.com/office/drawing/2014/main" id="{763E405E-CFDD-8868-B71D-193319997AB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 rot="1187879">
            <a:off x="8483604" y="5934573"/>
            <a:ext cx="499619" cy="499619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19" name="TextBox 24">
            <a:extLst>
              <a:ext uri="{FF2B5EF4-FFF2-40B4-BE49-F238E27FC236}">
                <a16:creationId xmlns:a16="http://schemas.microsoft.com/office/drawing/2014/main" id="{7A655A5D-AEDE-23FA-EFA8-A8072664FA97}"/>
              </a:ext>
            </a:extLst>
          </p:cNvPr>
          <p:cNvSpPr txBox="1"/>
          <p:nvPr/>
        </p:nvSpPr>
        <p:spPr>
          <a:xfrm>
            <a:off x="6417688" y="6021113"/>
            <a:ext cx="301687" cy="369335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1</a:t>
            </a:r>
          </a:p>
        </p:txBody>
      </p:sp>
      <p:sp>
        <p:nvSpPr>
          <p:cNvPr id="20" name="TextBox 25">
            <a:extLst>
              <a:ext uri="{FF2B5EF4-FFF2-40B4-BE49-F238E27FC236}">
                <a16:creationId xmlns:a16="http://schemas.microsoft.com/office/drawing/2014/main" id="{07FF39E7-18E0-9671-448D-A68C174D2D7F}"/>
              </a:ext>
            </a:extLst>
          </p:cNvPr>
          <p:cNvSpPr txBox="1"/>
          <p:nvPr/>
        </p:nvSpPr>
        <p:spPr>
          <a:xfrm>
            <a:off x="6796698" y="5978438"/>
            <a:ext cx="301687" cy="369335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2</a:t>
            </a:r>
          </a:p>
        </p:txBody>
      </p:sp>
      <p:sp>
        <p:nvSpPr>
          <p:cNvPr id="21" name="TextBox 26">
            <a:extLst>
              <a:ext uri="{FF2B5EF4-FFF2-40B4-BE49-F238E27FC236}">
                <a16:creationId xmlns:a16="http://schemas.microsoft.com/office/drawing/2014/main" id="{CE6B7FC5-046C-809C-C1B4-C7CDAFD8E437}"/>
              </a:ext>
            </a:extLst>
          </p:cNvPr>
          <p:cNvSpPr txBox="1"/>
          <p:nvPr/>
        </p:nvSpPr>
        <p:spPr>
          <a:xfrm>
            <a:off x="7108691" y="5948684"/>
            <a:ext cx="301687" cy="369335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3</a:t>
            </a:r>
          </a:p>
        </p:txBody>
      </p:sp>
      <p:sp>
        <p:nvSpPr>
          <p:cNvPr id="22" name="TextBox 27">
            <a:extLst>
              <a:ext uri="{FF2B5EF4-FFF2-40B4-BE49-F238E27FC236}">
                <a16:creationId xmlns:a16="http://schemas.microsoft.com/office/drawing/2014/main" id="{B81F6EAF-2593-7900-0B2F-9A3B62FB0436}"/>
              </a:ext>
            </a:extLst>
          </p:cNvPr>
          <p:cNvSpPr txBox="1"/>
          <p:nvPr/>
        </p:nvSpPr>
        <p:spPr>
          <a:xfrm>
            <a:off x="7466185" y="5931054"/>
            <a:ext cx="301687" cy="369335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4</a:t>
            </a:r>
          </a:p>
        </p:txBody>
      </p:sp>
      <p:sp>
        <p:nvSpPr>
          <p:cNvPr id="23" name="TextBox 28">
            <a:extLst>
              <a:ext uri="{FF2B5EF4-FFF2-40B4-BE49-F238E27FC236}">
                <a16:creationId xmlns:a16="http://schemas.microsoft.com/office/drawing/2014/main" id="{B6DD934D-3684-45A3-A662-18CF7A96895E}"/>
              </a:ext>
            </a:extLst>
          </p:cNvPr>
          <p:cNvSpPr txBox="1"/>
          <p:nvPr/>
        </p:nvSpPr>
        <p:spPr>
          <a:xfrm>
            <a:off x="7850709" y="5964631"/>
            <a:ext cx="301687" cy="369335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5</a:t>
            </a:r>
          </a:p>
        </p:txBody>
      </p:sp>
      <p:sp>
        <p:nvSpPr>
          <p:cNvPr id="24" name="TextBox 29">
            <a:extLst>
              <a:ext uri="{FF2B5EF4-FFF2-40B4-BE49-F238E27FC236}">
                <a16:creationId xmlns:a16="http://schemas.microsoft.com/office/drawing/2014/main" id="{B9522BF4-B1EF-D6CD-0C7C-F77FC3EADF35}"/>
              </a:ext>
            </a:extLst>
          </p:cNvPr>
          <p:cNvSpPr txBox="1"/>
          <p:nvPr/>
        </p:nvSpPr>
        <p:spPr>
          <a:xfrm>
            <a:off x="8171023" y="5985260"/>
            <a:ext cx="301687" cy="369335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6</a:t>
            </a:r>
          </a:p>
        </p:txBody>
      </p:sp>
      <p:sp>
        <p:nvSpPr>
          <p:cNvPr id="25" name="TextBox 30">
            <a:extLst>
              <a:ext uri="{FF2B5EF4-FFF2-40B4-BE49-F238E27FC236}">
                <a16:creationId xmlns:a16="http://schemas.microsoft.com/office/drawing/2014/main" id="{2707277B-69B9-4112-9D7A-24507782B4A7}"/>
              </a:ext>
            </a:extLst>
          </p:cNvPr>
          <p:cNvSpPr txBox="1"/>
          <p:nvPr/>
        </p:nvSpPr>
        <p:spPr>
          <a:xfrm>
            <a:off x="8587230" y="6038651"/>
            <a:ext cx="301687" cy="369335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7</a:t>
            </a:r>
          </a:p>
        </p:txBody>
      </p:sp>
      <p:pic>
        <p:nvPicPr>
          <p:cNvPr id="26" name="Picture 32" descr="C:\Users\DCosgrove\AppData\Local\Microsoft\Windows\INetCache\Content.MSO\124C0149.tmp">
            <a:extLst>
              <a:ext uri="{FF2B5EF4-FFF2-40B4-BE49-F238E27FC236}">
                <a16:creationId xmlns:a16="http://schemas.microsoft.com/office/drawing/2014/main" id="{E4627204-FA02-7A6B-DDDF-2246D66D0F23}"/>
              </a:ext>
            </a:extLst>
          </p:cNvPr>
          <p:cNvPicPr>
            <a:picLocks noChangeAspect="1"/>
          </p:cNvPicPr>
          <p:nvPr/>
        </p:nvPicPr>
        <p:blipFill>
          <a:blip r:embed="rId7"/>
          <a:srcRect/>
          <a:stretch>
            <a:fillRect/>
          </a:stretch>
        </p:blipFill>
        <p:spPr>
          <a:xfrm>
            <a:off x="9277861" y="1771882"/>
            <a:ext cx="687235" cy="616259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27" name="TextBox 34">
            <a:extLst>
              <a:ext uri="{FF2B5EF4-FFF2-40B4-BE49-F238E27FC236}">
                <a16:creationId xmlns:a16="http://schemas.microsoft.com/office/drawing/2014/main" id="{635250D0-B78D-7669-8C10-349E7F29CDD0}"/>
              </a:ext>
            </a:extLst>
          </p:cNvPr>
          <p:cNvSpPr txBox="1"/>
          <p:nvPr/>
        </p:nvSpPr>
        <p:spPr>
          <a:xfrm>
            <a:off x="9933151" y="1704417"/>
            <a:ext cx="1918703" cy="584777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800" b="0" i="0" u="none" strike="noStrike" kern="1200" cap="none" spc="0" baseline="0" dirty="0">
                <a:solidFill>
                  <a:srgbClr val="000000"/>
                </a:solidFill>
                <a:uFillTx/>
                <a:latin typeface="Calibri" pitchFamily="34"/>
                <a:ea typeface="Yu Mincho" pitchFamily="18"/>
                <a:cs typeface="Sarabun Thin"/>
              </a:rPr>
              <a:t>Represents the wheel of life, the 8 spokes represent the 8-fold path, the eight things' Buddhists should do achieve enlightenment.</a:t>
            </a:r>
            <a:endParaRPr lang="en-GB" sz="800" b="0" i="0" u="none" strike="noStrike" kern="1200" cap="none" spc="0" baseline="0" dirty="0">
              <a:solidFill>
                <a:srgbClr val="000000"/>
              </a:solidFill>
              <a:uFillTx/>
              <a:latin typeface="Calibri"/>
            </a:endParaRPr>
          </a:p>
        </p:txBody>
      </p:sp>
      <p:pic>
        <p:nvPicPr>
          <p:cNvPr id="28" name="Picture 2" descr="Image result for khanda">
            <a:extLst>
              <a:ext uri="{FF2B5EF4-FFF2-40B4-BE49-F238E27FC236}">
                <a16:creationId xmlns:a16="http://schemas.microsoft.com/office/drawing/2014/main" id="{7957109B-5338-F27D-F826-C2662B293EA6}"/>
              </a:ext>
            </a:extLst>
          </p:cNvPr>
          <p:cNvPicPr>
            <a:picLocks noChangeAspect="1"/>
          </p:cNvPicPr>
          <p:nvPr/>
        </p:nvPicPr>
        <p:blipFill>
          <a:blip r:embed="rId8"/>
          <a:srcRect/>
          <a:stretch>
            <a:fillRect/>
          </a:stretch>
        </p:blipFill>
        <p:spPr>
          <a:xfrm>
            <a:off x="9275111" y="2611294"/>
            <a:ext cx="847301" cy="847301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29" name="TextBox 35">
            <a:extLst>
              <a:ext uri="{FF2B5EF4-FFF2-40B4-BE49-F238E27FC236}">
                <a16:creationId xmlns:a16="http://schemas.microsoft.com/office/drawing/2014/main" id="{A7E690EE-CD60-2EA9-BCFC-2498CD66EBCB}"/>
              </a:ext>
            </a:extLst>
          </p:cNvPr>
          <p:cNvSpPr txBox="1"/>
          <p:nvPr/>
        </p:nvSpPr>
        <p:spPr>
          <a:xfrm>
            <a:off x="9971729" y="2603272"/>
            <a:ext cx="1918703" cy="954103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800" b="0" i="0" u="none" strike="noStrike" kern="1200" cap="none" spc="0" baseline="0" dirty="0">
                <a:solidFill>
                  <a:srgbClr val="000000"/>
                </a:solidFill>
                <a:uFillTx/>
                <a:latin typeface="Calibri" pitchFamily="34"/>
                <a:ea typeface="Yu Mincho" pitchFamily="18"/>
              </a:rPr>
              <a:t>The central sword is the khanda and represents the power and oneness of God. The two kirpans are a reminder of the earthy duties and spiritual duties of a Sikh. The circle, the </a:t>
            </a:r>
            <a:r>
              <a:rPr lang="en-US" sz="800" b="0" i="0" u="none" strike="noStrike" kern="1200" cap="none" spc="0" baseline="0" dirty="0" err="1">
                <a:solidFill>
                  <a:srgbClr val="000000"/>
                </a:solidFill>
                <a:uFillTx/>
                <a:latin typeface="Calibri" pitchFamily="34"/>
                <a:ea typeface="Yu Mincho" pitchFamily="18"/>
              </a:rPr>
              <a:t>chakkar</a:t>
            </a:r>
            <a:r>
              <a:rPr lang="en-US" sz="800" b="0" i="0" u="none" strike="noStrike" kern="1200" cap="none" spc="0" baseline="0" dirty="0">
                <a:solidFill>
                  <a:srgbClr val="000000"/>
                </a:solidFill>
                <a:uFillTx/>
                <a:latin typeface="Calibri" pitchFamily="34"/>
                <a:ea typeface="Yu Mincho" pitchFamily="18"/>
              </a:rPr>
              <a:t> is a reminder that God is eternal, no beginning and no end. </a:t>
            </a:r>
            <a:endParaRPr lang="en-GB" sz="800" b="0" i="0" u="none" strike="noStrike" kern="1200" cap="none" spc="0" baseline="0" dirty="0">
              <a:solidFill>
                <a:srgbClr val="000000"/>
              </a:solidFill>
              <a:uFillTx/>
              <a:latin typeface="Calibri"/>
            </a:endParaRPr>
          </a:p>
        </p:txBody>
      </p:sp>
      <p:pic>
        <p:nvPicPr>
          <p:cNvPr id="30" name="Picture 36" descr="C:\Users\DCosgrove\AppData\Local\Microsoft\Windows\INetCache\Content.MSO\E55166A5.tmp">
            <a:extLst>
              <a:ext uri="{FF2B5EF4-FFF2-40B4-BE49-F238E27FC236}">
                <a16:creationId xmlns:a16="http://schemas.microsoft.com/office/drawing/2014/main" id="{5159C9DC-7E15-1586-10D7-DAB814DF1376}"/>
              </a:ext>
            </a:extLst>
          </p:cNvPr>
          <p:cNvPicPr>
            <a:picLocks noChangeAspect="1"/>
          </p:cNvPicPr>
          <p:nvPr/>
        </p:nvPicPr>
        <p:blipFill>
          <a:blip r:embed="rId9"/>
          <a:srcRect/>
          <a:stretch>
            <a:fillRect/>
          </a:stretch>
        </p:blipFill>
        <p:spPr>
          <a:xfrm>
            <a:off x="9485286" y="3796298"/>
            <a:ext cx="415347" cy="598383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31" name="TextBox 37">
            <a:extLst>
              <a:ext uri="{FF2B5EF4-FFF2-40B4-BE49-F238E27FC236}">
                <a16:creationId xmlns:a16="http://schemas.microsoft.com/office/drawing/2014/main" id="{29026280-7B41-ECFF-652B-4DC874CCA488}"/>
              </a:ext>
            </a:extLst>
          </p:cNvPr>
          <p:cNvSpPr txBox="1"/>
          <p:nvPr/>
        </p:nvSpPr>
        <p:spPr>
          <a:xfrm>
            <a:off x="10025198" y="3679990"/>
            <a:ext cx="1865234" cy="830997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800" b="0" i="0" u="none" strike="noStrike" kern="1200" cap="none" spc="0" baseline="0" dirty="0">
                <a:solidFill>
                  <a:srgbClr val="000000"/>
                </a:solidFill>
                <a:uFillTx/>
                <a:latin typeface="Calibri" pitchFamily="34"/>
                <a:ea typeface="Yu Mincho" pitchFamily="18"/>
              </a:rPr>
              <a:t>The empty </a:t>
            </a:r>
            <a:r>
              <a:rPr lang="en-US" sz="800" b="1" i="0" u="none" strike="noStrike" kern="1200" cap="none" spc="0" baseline="0" dirty="0">
                <a:solidFill>
                  <a:srgbClr val="000000"/>
                </a:solidFill>
                <a:uFillTx/>
                <a:latin typeface="Calibri" pitchFamily="34"/>
                <a:ea typeface="Yu Mincho" pitchFamily="18"/>
              </a:rPr>
              <a:t>cross</a:t>
            </a:r>
            <a:r>
              <a:rPr lang="en-US" sz="800" b="0" i="0" u="none" strike="noStrike" kern="1200" cap="none" spc="0" baseline="0" dirty="0">
                <a:solidFill>
                  <a:srgbClr val="000000"/>
                </a:solidFill>
                <a:uFillTx/>
                <a:latin typeface="Calibri" pitchFamily="34"/>
                <a:ea typeface="Yu Mincho" pitchFamily="18"/>
              </a:rPr>
              <a:t> is used by most protestant Christians who </a:t>
            </a:r>
            <a:r>
              <a:rPr lang="en-US" sz="800" b="0" i="0" u="none" strike="noStrike" kern="1200" cap="none" spc="0" baseline="0" dirty="0" err="1">
                <a:solidFill>
                  <a:srgbClr val="000000"/>
                </a:solidFill>
                <a:uFillTx/>
                <a:latin typeface="Calibri" pitchFamily="34"/>
                <a:ea typeface="Yu Mincho" pitchFamily="18"/>
              </a:rPr>
              <a:t>emphasise</a:t>
            </a:r>
            <a:r>
              <a:rPr lang="en-US" sz="800" b="0" i="0" u="none" strike="noStrike" kern="1200" cap="none" spc="0" baseline="0" dirty="0">
                <a:solidFill>
                  <a:srgbClr val="000000"/>
                </a:solidFill>
                <a:uFillTx/>
                <a:latin typeface="Calibri" pitchFamily="34"/>
                <a:ea typeface="Yu Mincho" pitchFamily="18"/>
              </a:rPr>
              <a:t> the resurrection of Jesus to save people from sin. The </a:t>
            </a:r>
            <a:r>
              <a:rPr lang="en-US" sz="800" b="1" i="0" u="none" strike="noStrike" kern="1200" cap="none" spc="0" baseline="0" dirty="0">
                <a:solidFill>
                  <a:srgbClr val="000000"/>
                </a:solidFill>
                <a:uFillTx/>
                <a:latin typeface="Calibri" pitchFamily="34"/>
                <a:ea typeface="Yu Mincho" pitchFamily="18"/>
              </a:rPr>
              <a:t>crucifix</a:t>
            </a:r>
            <a:r>
              <a:rPr lang="en-US" sz="800" b="0" i="0" u="none" strike="noStrike" kern="1200" cap="none" spc="0" baseline="0" dirty="0">
                <a:solidFill>
                  <a:srgbClr val="000000"/>
                </a:solidFill>
                <a:uFillTx/>
                <a:latin typeface="Calibri" pitchFamily="34"/>
                <a:ea typeface="Yu Mincho" pitchFamily="18"/>
              </a:rPr>
              <a:t> (cross with Jesus on) is often used by Catholics to remind them of Jesus’ suffering for their sins. </a:t>
            </a:r>
            <a:endParaRPr lang="en-GB" sz="800" b="0" i="0" u="none" strike="noStrike" kern="1200" cap="none" spc="0" baseline="0" dirty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34" name="TextBox 3">
            <a:extLst>
              <a:ext uri="{FF2B5EF4-FFF2-40B4-BE49-F238E27FC236}">
                <a16:creationId xmlns:a16="http://schemas.microsoft.com/office/drawing/2014/main" id="{07EFE7F2-B769-3631-0F38-D212DEAD3584}"/>
              </a:ext>
            </a:extLst>
          </p:cNvPr>
          <p:cNvSpPr txBox="1"/>
          <p:nvPr/>
        </p:nvSpPr>
        <p:spPr>
          <a:xfrm>
            <a:off x="84188" y="-71195"/>
            <a:ext cx="12023628" cy="64633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800" b="0" i="0" u="none" strike="noStrike" kern="0" cap="none" spc="0" baseline="0" dirty="0">
                <a:solidFill>
                  <a:srgbClr val="000000"/>
                </a:solidFill>
                <a:uFillTx/>
                <a:latin typeface="Calibri"/>
              </a:rPr>
              <a:t>Unit:</a:t>
            </a:r>
            <a:r>
              <a:rPr lang="en-GB" sz="18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 Comparative Religions		Year: 7			Term: Winter	Name:__________________________			</a:t>
            </a:r>
          </a:p>
        </p:txBody>
      </p:sp>
      <p:graphicFrame>
        <p:nvGraphicFramePr>
          <p:cNvPr id="7" name="Table 5">
            <a:extLst>
              <a:ext uri="{FF2B5EF4-FFF2-40B4-BE49-F238E27FC236}">
                <a16:creationId xmlns:a16="http://schemas.microsoft.com/office/drawing/2014/main" id="{542A8CC0-A846-FB6B-DB42-B3FCBF897A2F}"/>
              </a:ext>
            </a:extLst>
          </p:cNvPr>
          <p:cNvGraphicFramePr>
            <a:graphicFrameLocks noGrp="1"/>
          </p:cNvGraphicFramePr>
          <p:nvPr/>
        </p:nvGraphicFramePr>
        <p:xfrm>
          <a:off x="3030650" y="255583"/>
          <a:ext cx="3153326" cy="6469489"/>
        </p:xfrm>
        <a:graphic>
          <a:graphicData uri="http://schemas.openxmlformats.org/drawingml/2006/table">
            <a:tbl>
              <a:tblPr firstRow="1" bandRow="1">
                <a:effectLst/>
                <a:tableStyleId>{5940675A-B579-460E-94D1-54222C63F5DA}</a:tableStyleId>
              </a:tblPr>
              <a:tblGrid>
                <a:gridCol w="3153326">
                  <a:extLst>
                    <a:ext uri="{9D8B030D-6E8A-4147-A177-3AD203B41FA5}">
                      <a16:colId xmlns:a16="http://schemas.microsoft.com/office/drawing/2014/main" val="672619115"/>
                    </a:ext>
                  </a:extLst>
                </a:gridCol>
              </a:tblGrid>
              <a:tr h="309250">
                <a:tc>
                  <a:txBody>
                    <a:bodyPr/>
                    <a:lstStyle/>
                    <a:p>
                      <a:pPr lvl="0"/>
                      <a:r>
                        <a:rPr lang="en-GB" sz="1000" b="1"/>
                        <a:t>Learning Question 2: Where are religions practiced?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2657733"/>
                  </a:ext>
                </a:extLst>
              </a:tr>
              <a:tr h="6160239">
                <a:tc>
                  <a:txBody>
                    <a:bodyPr/>
                    <a:lstStyle/>
                    <a:p>
                      <a:pPr lvl="0"/>
                      <a:r>
                        <a:rPr lang="en-GB" sz="800" b="1" u="sng"/>
                        <a:t>Vocabulary</a:t>
                      </a:r>
                    </a:p>
                    <a:p>
                      <a:pPr lvl="0"/>
                      <a:r>
                        <a:rPr lang="en-GB" sz="800" b="1" u="none"/>
                        <a:t>Persecuted: </a:t>
                      </a:r>
                      <a:r>
                        <a:rPr lang="en-GB" sz="800" b="0" u="none"/>
                        <a:t>unfair or cruel treatment because of your beliefs or who you are. </a:t>
                      </a:r>
                    </a:p>
                    <a:p>
                      <a:pPr lvl="0"/>
                      <a:r>
                        <a:rPr lang="en-GB" sz="800" b="1" u="none"/>
                        <a:t>Census</a:t>
                      </a:r>
                      <a:r>
                        <a:rPr lang="en-GB" sz="800" b="0" u="none"/>
                        <a:t>: compulsory questionnaire taken every 10 years to record important information about the UK population. </a:t>
                      </a:r>
                    </a:p>
                    <a:p>
                      <a:pPr lvl="0"/>
                      <a:r>
                        <a:rPr lang="en-GB" sz="800" b="1" u="none"/>
                        <a:t>Missionary</a:t>
                      </a:r>
                      <a:r>
                        <a:rPr lang="en-GB" sz="800" b="0" u="none"/>
                        <a:t>: someone sent to other parts of the world to spread Christianity.</a:t>
                      </a:r>
                    </a:p>
                    <a:p>
                      <a:pPr lvl="0"/>
                      <a:endParaRPr lang="en-GB" sz="800" b="0" u="none"/>
                    </a:p>
                    <a:p>
                      <a:pPr lvl="0"/>
                      <a:r>
                        <a:rPr lang="en-GB" sz="800" b="1" u="sng"/>
                        <a:t>Some facts and figures about religion</a:t>
                      </a:r>
                    </a:p>
                    <a:p>
                      <a:pPr lvl="0"/>
                      <a:endParaRPr lang="en-GB" sz="800" b="1" u="sng"/>
                    </a:p>
                    <a:p>
                      <a:pPr marL="171450" lvl="0" indent="-171450">
                        <a:buSzPct val="100000"/>
                        <a:buFont typeface="Arial" pitchFamily="34"/>
                        <a:buChar char="•"/>
                      </a:pPr>
                      <a:r>
                        <a:rPr lang="en-GB" sz="800" b="1" u="none"/>
                        <a:t>86% </a:t>
                      </a:r>
                      <a:r>
                        <a:rPr lang="en-GB" sz="800" b="0" u="none"/>
                        <a:t>of the world's population are religious. </a:t>
                      </a:r>
                    </a:p>
                    <a:p>
                      <a:pPr marL="171450" lvl="0" indent="-171450">
                        <a:buSzPct val="100000"/>
                        <a:buFont typeface="Arial" pitchFamily="34"/>
                        <a:buChar char="•"/>
                      </a:pPr>
                      <a:r>
                        <a:rPr lang="en-GB" sz="800" b="1" u="none"/>
                        <a:t>A third </a:t>
                      </a:r>
                      <a:r>
                        <a:rPr lang="en-GB" sz="800" b="0" u="none"/>
                        <a:t>of the world is Christian making it the </a:t>
                      </a:r>
                      <a:r>
                        <a:rPr lang="en-GB" sz="800" b="1" u="none"/>
                        <a:t>worlds biggest religion.</a:t>
                      </a:r>
                    </a:p>
                    <a:p>
                      <a:pPr marL="171450" lvl="0" indent="-171450">
                        <a:buSzPct val="100000"/>
                        <a:buFont typeface="Arial" pitchFamily="34"/>
                        <a:buChar char="•"/>
                      </a:pPr>
                      <a:r>
                        <a:rPr lang="en-GB" sz="800" b="0" u="none"/>
                        <a:t>In </a:t>
                      </a:r>
                      <a:r>
                        <a:rPr lang="en-GB" sz="800" b="1" u="none"/>
                        <a:t>2015</a:t>
                      </a:r>
                      <a:r>
                        <a:rPr lang="en-GB" sz="800" b="0" u="none"/>
                        <a:t> there were </a:t>
                      </a:r>
                      <a:r>
                        <a:rPr lang="en-GB" sz="800" b="1" u="none"/>
                        <a:t>2.3 billion </a:t>
                      </a:r>
                      <a:r>
                        <a:rPr lang="en-GB" sz="800" b="0" u="none"/>
                        <a:t>Christians in the world. This had risen to </a:t>
                      </a:r>
                      <a:r>
                        <a:rPr lang="en-GB" sz="800" b="1" u="none"/>
                        <a:t>2.5 billion by 2019</a:t>
                      </a:r>
                    </a:p>
                    <a:p>
                      <a:pPr marL="171450" lvl="0" indent="-171450">
                        <a:buSzPct val="100000"/>
                        <a:buFont typeface="Arial" pitchFamily="34"/>
                        <a:buChar char="•"/>
                      </a:pPr>
                      <a:r>
                        <a:rPr lang="en-GB" sz="800" b="0" u="none"/>
                        <a:t>According </a:t>
                      </a:r>
                      <a:r>
                        <a:rPr lang="en-GB" sz="800" b="1" u="none"/>
                        <a:t>to UK census data in 2011 </a:t>
                      </a:r>
                      <a:r>
                        <a:rPr lang="en-GB" sz="800" b="0" u="none"/>
                        <a:t>there were </a:t>
                      </a:r>
                      <a:r>
                        <a:rPr lang="en-GB" sz="800" b="1" u="none"/>
                        <a:t>33 million </a:t>
                      </a:r>
                      <a:r>
                        <a:rPr lang="en-GB" sz="800" b="0" u="none"/>
                        <a:t>Christians in UK (</a:t>
                      </a:r>
                      <a:r>
                        <a:rPr lang="en-GB" sz="800" b="1" u="none"/>
                        <a:t>59% </a:t>
                      </a:r>
                      <a:r>
                        <a:rPr lang="en-GB" sz="800" b="0" u="none"/>
                        <a:t>of the population) by </a:t>
                      </a:r>
                      <a:r>
                        <a:rPr lang="en-GB" sz="800" b="1" u="none"/>
                        <a:t>2021</a:t>
                      </a:r>
                      <a:r>
                        <a:rPr lang="en-GB" sz="800" b="0" u="none"/>
                        <a:t> this had fallen to </a:t>
                      </a:r>
                      <a:r>
                        <a:rPr lang="en-GB" sz="800" b="1" u="none"/>
                        <a:t>27million (46%)</a:t>
                      </a:r>
                    </a:p>
                    <a:p>
                      <a:pPr marL="171450" lvl="0" indent="-171450">
                        <a:buSzPct val="100000"/>
                        <a:buFont typeface="Arial" pitchFamily="34"/>
                        <a:buChar char="•"/>
                      </a:pPr>
                      <a:r>
                        <a:rPr lang="en-GB" sz="800" b="1" u="none"/>
                        <a:t>Islam </a:t>
                      </a:r>
                      <a:r>
                        <a:rPr lang="en-GB" sz="800" b="0" u="none"/>
                        <a:t>is the second biggest religion (around</a:t>
                      </a:r>
                      <a:r>
                        <a:rPr lang="en-GB" sz="800" b="1" u="none"/>
                        <a:t> 1.8billion</a:t>
                      </a:r>
                      <a:r>
                        <a:rPr lang="en-GB" sz="800" b="0" u="none"/>
                        <a:t>) but the </a:t>
                      </a:r>
                      <a:r>
                        <a:rPr lang="en-GB" sz="800" b="1" u="none"/>
                        <a:t>fastest</a:t>
                      </a:r>
                      <a:r>
                        <a:rPr lang="en-GB" sz="800" b="0" u="none"/>
                        <a:t> growing.</a:t>
                      </a:r>
                    </a:p>
                    <a:p>
                      <a:pPr lvl="0"/>
                      <a:endParaRPr lang="en-GB" sz="800" b="1" u="sng"/>
                    </a:p>
                    <a:p>
                      <a:pPr lvl="0"/>
                      <a:r>
                        <a:rPr lang="en-GB" sz="800" b="1" u="sng"/>
                        <a:t>Where did the major faiths start?</a:t>
                      </a:r>
                    </a:p>
                    <a:p>
                      <a:pPr lvl="0"/>
                      <a:r>
                        <a:rPr lang="en-GB" sz="800" b="0"/>
                        <a:t>The major world religions developed in two parts of the world. </a:t>
                      </a:r>
                    </a:p>
                    <a:p>
                      <a:pPr lvl="0"/>
                      <a:endParaRPr lang="en-GB" sz="800" b="0"/>
                    </a:p>
                    <a:p>
                      <a:pPr marL="171450" lvl="0" indent="-171450">
                        <a:buSzPct val="100000"/>
                        <a:buFont typeface="Arial" pitchFamily="34"/>
                        <a:buChar char="•"/>
                      </a:pPr>
                      <a:r>
                        <a:rPr lang="en-GB" sz="800" b="1"/>
                        <a:t>Judaism</a:t>
                      </a:r>
                      <a:r>
                        <a:rPr lang="en-GB" sz="800" b="0"/>
                        <a:t>, </a:t>
                      </a:r>
                      <a:r>
                        <a:rPr lang="en-GB" sz="800" b="1"/>
                        <a:t>Christianity</a:t>
                      </a:r>
                      <a:r>
                        <a:rPr lang="en-GB" sz="800" b="0"/>
                        <a:t> and </a:t>
                      </a:r>
                      <a:r>
                        <a:rPr lang="en-GB" sz="800" b="1"/>
                        <a:t>Islam</a:t>
                      </a:r>
                      <a:r>
                        <a:rPr lang="en-GB" sz="800" b="0"/>
                        <a:t> began in the </a:t>
                      </a:r>
                      <a:r>
                        <a:rPr lang="en-GB" sz="800" b="1"/>
                        <a:t>Middle East. </a:t>
                      </a:r>
                    </a:p>
                    <a:p>
                      <a:pPr marL="171450" lvl="0" indent="-171450">
                        <a:buSzPct val="100000"/>
                        <a:buFont typeface="Arial" pitchFamily="34"/>
                        <a:buChar char="•"/>
                      </a:pPr>
                      <a:r>
                        <a:rPr lang="en-GB" sz="800" b="1"/>
                        <a:t>Hinduism, Buddhism </a:t>
                      </a:r>
                      <a:r>
                        <a:rPr lang="en-GB" sz="800" b="0"/>
                        <a:t>and</a:t>
                      </a:r>
                      <a:r>
                        <a:rPr lang="en-GB" sz="800" b="1"/>
                        <a:t> Sikhism </a:t>
                      </a:r>
                      <a:r>
                        <a:rPr lang="en-GB" sz="800" b="0"/>
                        <a:t>began in </a:t>
                      </a:r>
                      <a:r>
                        <a:rPr lang="en-GB" sz="800" b="1"/>
                        <a:t>India.</a:t>
                      </a:r>
                    </a:p>
                    <a:p>
                      <a:pPr lvl="0"/>
                      <a:endParaRPr lang="en-GB" sz="800"/>
                    </a:p>
                    <a:p>
                      <a:pPr lvl="0"/>
                      <a:r>
                        <a:rPr lang="en-GB" sz="800" b="1" u="sng"/>
                        <a:t>How did they grow and change?</a:t>
                      </a:r>
                    </a:p>
                    <a:p>
                      <a:pPr lvl="0"/>
                      <a:r>
                        <a:rPr lang="en-GB" sz="800" b="0" u="none"/>
                        <a:t>Religion developed in several ways. </a:t>
                      </a:r>
                    </a:p>
                    <a:p>
                      <a:pPr lvl="0"/>
                      <a:r>
                        <a:rPr lang="en-GB" sz="800" b="1" u="none"/>
                        <a:t>Examples: </a:t>
                      </a:r>
                    </a:p>
                    <a:p>
                      <a:pPr marL="171450" lvl="0" indent="-171450">
                        <a:buSzPct val="100000"/>
                        <a:buFont typeface="Arial" pitchFamily="34"/>
                        <a:buChar char="•"/>
                      </a:pPr>
                      <a:r>
                        <a:rPr lang="en-GB" sz="800" b="0" u="none"/>
                        <a:t>Two thousand years ago Jews were </a:t>
                      </a:r>
                      <a:r>
                        <a:rPr lang="en-GB" sz="800" b="1" u="none"/>
                        <a:t>persecuted</a:t>
                      </a:r>
                      <a:r>
                        <a:rPr lang="en-GB" sz="800" b="0" u="none"/>
                        <a:t> by the Romans and so moved around the world.</a:t>
                      </a:r>
                    </a:p>
                    <a:p>
                      <a:pPr marL="171450" lvl="0" indent="-171450">
                        <a:buSzPct val="100000"/>
                        <a:buFont typeface="Arial" pitchFamily="34"/>
                        <a:buChar char="•"/>
                      </a:pPr>
                      <a:r>
                        <a:rPr lang="en-GB" sz="800" b="0" u="none"/>
                        <a:t>Some Muslims, Hindus and Sikhs moved to the UK as citizens of the British empire. Many arrived after the world wars to help rebuild. </a:t>
                      </a:r>
                    </a:p>
                    <a:p>
                      <a:pPr marL="171450" lvl="0" indent="-171450">
                        <a:buSzPct val="100000"/>
                        <a:buFont typeface="Arial" pitchFamily="34"/>
                        <a:buChar char="•"/>
                      </a:pPr>
                      <a:r>
                        <a:rPr lang="en-GB" sz="800" b="0" u="none"/>
                        <a:t>Christians sent </a:t>
                      </a:r>
                      <a:r>
                        <a:rPr lang="en-GB" sz="800" b="1" u="none"/>
                        <a:t>missionaries</a:t>
                      </a:r>
                      <a:r>
                        <a:rPr lang="en-GB" sz="800" b="0" u="none"/>
                        <a:t> around the world to spread Christianity.</a:t>
                      </a:r>
                    </a:p>
                    <a:p>
                      <a:pPr marL="171450" lvl="0" indent="-171450">
                        <a:buSzPct val="100000"/>
                        <a:buFont typeface="Arial" pitchFamily="34"/>
                        <a:buChar char="•"/>
                      </a:pPr>
                      <a:r>
                        <a:rPr lang="en-GB" sz="800" b="0" u="none"/>
                        <a:t>Some religions argued over leadership and beliefs causing them to split into different groups. </a:t>
                      </a:r>
                    </a:p>
                    <a:p>
                      <a:pPr marL="0" lvl="0" indent="0">
                        <a:buNone/>
                      </a:pPr>
                      <a:r>
                        <a:rPr lang="en-GB" sz="800" b="0" u="none"/>
                        <a:t>              E.g. Christianity disagreed over the leadership of the Pope in Rome this split Christianity.</a:t>
                      </a:r>
                    </a:p>
                    <a:p>
                      <a:pPr marL="0" lvl="0" indent="0">
                        <a:buNone/>
                      </a:pPr>
                      <a:endParaRPr lang="en-GB" sz="800" b="0" u="none"/>
                    </a:p>
                    <a:p>
                      <a:pPr marL="0" lvl="0" indent="0">
                        <a:buNone/>
                      </a:pPr>
                      <a:r>
                        <a:rPr lang="en-GB" sz="800" b="1" u="sng"/>
                        <a:t>What is the future of Religion?</a:t>
                      </a:r>
                    </a:p>
                    <a:p>
                      <a:pPr marL="171450" lvl="0" indent="-171450">
                        <a:buSzPct val="100000"/>
                        <a:buFont typeface="Arial" pitchFamily="34"/>
                        <a:buChar char="•"/>
                      </a:pPr>
                      <a:r>
                        <a:rPr lang="en-GB" sz="800" b="0" u="none"/>
                        <a:t>More children are being born into religious families meaning the number of religious people is expected to grow. </a:t>
                      </a:r>
                    </a:p>
                    <a:p>
                      <a:pPr marL="171450" lvl="0" indent="-171450">
                        <a:buSzPct val="100000"/>
                        <a:buFont typeface="Arial" pitchFamily="34"/>
                        <a:buChar char="•"/>
                      </a:pPr>
                      <a:r>
                        <a:rPr lang="en-GB" sz="800" b="0" u="none"/>
                        <a:t>Christianity is expected to grow by 34% by 2060.</a:t>
                      </a:r>
                    </a:p>
                    <a:p>
                      <a:pPr marL="171450" lvl="0" indent="-171450">
                        <a:buSzPct val="100000"/>
                        <a:buFont typeface="Arial" pitchFamily="34"/>
                        <a:buChar char="•"/>
                      </a:pPr>
                      <a:r>
                        <a:rPr lang="en-GB" sz="800" b="0" u="none"/>
                        <a:t>Islam is expected to grow by 70% by 2060</a:t>
                      </a:r>
                    </a:p>
                    <a:p>
                      <a:pPr marL="171450" lvl="0" indent="-171450">
                        <a:buSzPct val="100000"/>
                        <a:buFont typeface="Arial" pitchFamily="34"/>
                        <a:buChar char="•"/>
                      </a:pPr>
                      <a:r>
                        <a:rPr lang="en-GB" sz="800" b="0" u="none"/>
                        <a:t>By 2060 Christianity and Islam will be similar in number and will form two thirds of the worlds population. </a:t>
                      </a:r>
                    </a:p>
                    <a:p>
                      <a:pPr marL="171450" lvl="0" indent="-171450">
                        <a:buSzPct val="100000"/>
                        <a:buFont typeface="Arial" pitchFamily="34"/>
                        <a:buChar char="•"/>
                      </a:pPr>
                      <a:r>
                        <a:rPr lang="en-GB" sz="800" b="0" u="none"/>
                        <a:t>The UK, the USA and parts of Europe religion is declining.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385132"/>
                  </a:ext>
                </a:extLst>
              </a:tr>
            </a:tbl>
          </a:graphicData>
        </a:graphic>
      </p:graphicFrame>
      <p:graphicFrame>
        <p:nvGraphicFramePr>
          <p:cNvPr id="8" name="Table 5">
            <a:extLst>
              <a:ext uri="{FF2B5EF4-FFF2-40B4-BE49-F238E27FC236}">
                <a16:creationId xmlns:a16="http://schemas.microsoft.com/office/drawing/2014/main" id="{2BD1298A-6F74-5013-71A2-6360BF953EE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0602964"/>
              </p:ext>
            </p:extLst>
          </p:nvPr>
        </p:nvGraphicFramePr>
        <p:xfrm>
          <a:off x="6325764" y="255583"/>
          <a:ext cx="2823017" cy="6469489"/>
        </p:xfrm>
        <a:graphic>
          <a:graphicData uri="http://schemas.openxmlformats.org/drawingml/2006/table">
            <a:tbl>
              <a:tblPr firstRow="1" bandRow="1">
                <a:effectLst/>
                <a:tableStyleId>{5940675A-B579-460E-94D1-54222C63F5DA}</a:tableStyleId>
              </a:tblPr>
              <a:tblGrid>
                <a:gridCol w="2823017">
                  <a:extLst>
                    <a:ext uri="{9D8B030D-6E8A-4147-A177-3AD203B41FA5}">
                      <a16:colId xmlns:a16="http://schemas.microsoft.com/office/drawing/2014/main" val="2489407692"/>
                    </a:ext>
                  </a:extLst>
                </a:gridCol>
              </a:tblGrid>
              <a:tr h="325919">
                <a:tc>
                  <a:txBody>
                    <a:bodyPr/>
                    <a:lstStyle/>
                    <a:p>
                      <a:pPr lvl="0"/>
                      <a:r>
                        <a:rPr lang="en-GB" sz="1000" b="1"/>
                        <a:t>Learning Question3: What is religion about?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2124552"/>
                  </a:ext>
                </a:extLst>
              </a:tr>
              <a:tr h="6143570">
                <a:tc>
                  <a:txBody>
                    <a:bodyPr/>
                    <a:lstStyle/>
                    <a:p>
                      <a:pPr lvl="0"/>
                      <a:r>
                        <a:rPr lang="en-GB" sz="800" b="1" u="sng" dirty="0"/>
                        <a:t>Vocabulary</a:t>
                      </a:r>
                      <a:endParaRPr lang="en-GB" sz="1000" b="1" u="sng" dirty="0"/>
                    </a:p>
                    <a:p>
                      <a:pPr lvl="0"/>
                      <a:r>
                        <a:rPr lang="en-GB" sz="800" b="1" dirty="0"/>
                        <a:t>World view</a:t>
                      </a:r>
                      <a:r>
                        <a:rPr lang="en-GB" sz="800" b="0" dirty="0"/>
                        <a:t>: Different ways of understanding the world. These are influenced by many things such as up bringing, friends, religion country etc. </a:t>
                      </a:r>
                    </a:p>
                    <a:p>
                      <a:pPr lvl="0"/>
                      <a:endParaRPr lang="en-GB" sz="1000" b="1" dirty="0"/>
                    </a:p>
                    <a:p>
                      <a:pPr lvl="0"/>
                      <a:r>
                        <a:rPr lang="en-GB" sz="800" b="1" u="sng" dirty="0"/>
                        <a:t>What is religion?</a:t>
                      </a:r>
                    </a:p>
                    <a:p>
                      <a:pPr lvl="0"/>
                      <a:endParaRPr lang="en-GB" sz="800" b="1" dirty="0"/>
                    </a:p>
                    <a:p>
                      <a:pPr marL="171450" lvl="0" indent="-171450">
                        <a:buSzPct val="100000"/>
                        <a:buFont typeface="Arial" pitchFamily="34"/>
                        <a:buChar char="•"/>
                      </a:pPr>
                      <a:r>
                        <a:rPr lang="en-GB" sz="800" b="0" dirty="0"/>
                        <a:t>It is difficult to say exactly what religion is. </a:t>
                      </a:r>
                    </a:p>
                    <a:p>
                      <a:pPr marL="171450" lvl="0" indent="-171450">
                        <a:buSzPct val="100000"/>
                        <a:buFont typeface="Arial" pitchFamily="34"/>
                        <a:buChar char="•"/>
                      </a:pPr>
                      <a:r>
                        <a:rPr lang="en-GB" sz="800" b="0" dirty="0"/>
                        <a:t>In LQ1 we saw how most people agree that it is made up of </a:t>
                      </a:r>
                      <a:r>
                        <a:rPr lang="en-GB" sz="800" b="1" dirty="0"/>
                        <a:t>beliefs</a:t>
                      </a:r>
                      <a:r>
                        <a:rPr lang="en-GB" sz="800" b="0" dirty="0"/>
                        <a:t>, </a:t>
                      </a:r>
                      <a:r>
                        <a:rPr lang="en-GB" sz="800" b="1" dirty="0"/>
                        <a:t>practices</a:t>
                      </a:r>
                      <a:r>
                        <a:rPr lang="en-GB" sz="800" b="0" dirty="0"/>
                        <a:t> and </a:t>
                      </a:r>
                      <a:r>
                        <a:rPr lang="en-GB" sz="800" b="1" dirty="0"/>
                        <a:t>moral codes</a:t>
                      </a:r>
                      <a:r>
                        <a:rPr lang="en-GB" sz="800" b="0" dirty="0"/>
                        <a:t>.</a:t>
                      </a:r>
                    </a:p>
                    <a:p>
                      <a:pPr marL="171450" lvl="0" indent="-171450">
                        <a:buSzPct val="100000"/>
                        <a:buFont typeface="Arial" pitchFamily="34"/>
                        <a:buChar char="•"/>
                      </a:pPr>
                      <a:r>
                        <a:rPr lang="en-GB" sz="800" b="0" dirty="0"/>
                        <a:t>A man called </a:t>
                      </a:r>
                      <a:r>
                        <a:rPr lang="en-GB" sz="800" b="0" dirty="0" err="1"/>
                        <a:t>Ninian</a:t>
                      </a:r>
                      <a:r>
                        <a:rPr lang="en-GB" sz="800" b="0" dirty="0"/>
                        <a:t> Smart tried to identify what all religions had in common, and he found that they all shared seven things.</a:t>
                      </a:r>
                      <a:endParaRPr lang="en-GB" sz="800" b="1" dirty="0"/>
                    </a:p>
                    <a:p>
                      <a:pPr marL="171450" lvl="0" indent="-171450">
                        <a:buSzPct val="100000"/>
                        <a:buFont typeface="Arial" pitchFamily="34"/>
                        <a:buChar char="•"/>
                      </a:pPr>
                      <a:endParaRPr lang="en-GB" sz="800" b="0" dirty="0"/>
                    </a:p>
                    <a:p>
                      <a:pPr marL="0" lvl="0" indent="0">
                        <a:buNone/>
                      </a:pPr>
                      <a:r>
                        <a:rPr lang="en-GB" sz="800" b="1" u="sng" dirty="0" err="1"/>
                        <a:t>Ninian</a:t>
                      </a:r>
                      <a:r>
                        <a:rPr lang="en-GB" sz="800" b="1" u="sng" dirty="0"/>
                        <a:t> Smarts Seven Dimensions of Religion</a:t>
                      </a:r>
                    </a:p>
                    <a:p>
                      <a:pPr marL="0" lvl="0" indent="0">
                        <a:buNone/>
                      </a:pPr>
                      <a:r>
                        <a:rPr lang="en-GB" sz="800" b="0" u="none" dirty="0"/>
                        <a:t>Smart said that religions were like </a:t>
                      </a:r>
                      <a:r>
                        <a:rPr lang="en-GB" sz="800" b="1" u="none" dirty="0"/>
                        <a:t>world views</a:t>
                      </a:r>
                      <a:r>
                        <a:rPr lang="en-GB" sz="800" b="0" u="none" dirty="0"/>
                        <a:t>, ways of understanding the world. He said there were seven parts to a world view that could also be applied to religion. </a:t>
                      </a:r>
                    </a:p>
                    <a:p>
                      <a:pPr marL="0" lvl="0" indent="0">
                        <a:buNone/>
                      </a:pPr>
                      <a:endParaRPr lang="en-GB" sz="800" b="0" u="none" dirty="0"/>
                    </a:p>
                    <a:p>
                      <a:pPr marL="0" lvl="0" indent="0">
                        <a:buNone/>
                      </a:pPr>
                      <a:r>
                        <a:rPr lang="en-GB" sz="800" b="1" u="none" dirty="0"/>
                        <a:t>1. Beliefs  </a:t>
                      </a:r>
                      <a:r>
                        <a:rPr lang="en-GB" sz="800" b="0" u="none" dirty="0"/>
                        <a:t>things that people believe are true</a:t>
                      </a:r>
                    </a:p>
                    <a:p>
                      <a:pPr marL="0" lvl="0" indent="0">
                        <a:buNone/>
                      </a:pPr>
                      <a:r>
                        <a:rPr lang="en-GB" sz="800" b="0" u="none" dirty="0"/>
                        <a:t> Example: God created the world</a:t>
                      </a:r>
                    </a:p>
                    <a:p>
                      <a:pPr marL="0" lvl="0" indent="0">
                        <a:buNone/>
                      </a:pPr>
                      <a:endParaRPr lang="en-GB" sz="800" b="0" u="none" dirty="0"/>
                    </a:p>
                    <a:p>
                      <a:pPr marL="0" lvl="0" indent="0">
                        <a:buNone/>
                      </a:pPr>
                      <a:r>
                        <a:rPr lang="en-GB" sz="800" b="1" u="none" dirty="0"/>
                        <a:t>2. Stories  </a:t>
                      </a:r>
                      <a:r>
                        <a:rPr lang="en-GB" sz="800" b="0" u="none" dirty="0"/>
                        <a:t>narratives and stories that teach or inspire believers.</a:t>
                      </a:r>
                    </a:p>
                    <a:p>
                      <a:pPr marL="0" lvl="0" indent="0">
                        <a:buNone/>
                      </a:pPr>
                      <a:r>
                        <a:rPr lang="en-GB" sz="800" b="0" u="none" dirty="0"/>
                        <a:t> Example: Story of Adam and Eve in the Bible</a:t>
                      </a:r>
                    </a:p>
                    <a:p>
                      <a:pPr marL="0" lvl="0" indent="0">
                        <a:buNone/>
                      </a:pPr>
                      <a:endParaRPr lang="en-GB" sz="800" b="1" u="none" dirty="0"/>
                    </a:p>
                    <a:p>
                      <a:pPr marL="0" lvl="0" indent="0">
                        <a:buNone/>
                      </a:pPr>
                      <a:r>
                        <a:rPr lang="en-GB" sz="800" b="1" u="none" dirty="0"/>
                        <a:t>3. Rules/ethics </a:t>
                      </a:r>
                      <a:r>
                        <a:rPr lang="en-GB" sz="800" b="0" u="none" dirty="0"/>
                        <a:t>ideas about right and wrong  </a:t>
                      </a:r>
                    </a:p>
                    <a:p>
                      <a:pPr marL="0" lvl="0" indent="0">
                        <a:buNone/>
                      </a:pPr>
                      <a:r>
                        <a:rPr lang="en-GB" sz="800" b="0" u="none" dirty="0"/>
                        <a:t>Example: The Ten Commandments in the bible</a:t>
                      </a:r>
                    </a:p>
                    <a:p>
                      <a:pPr marL="0" lvl="0" indent="0">
                        <a:buNone/>
                      </a:pPr>
                      <a:endParaRPr lang="en-GB" sz="800" b="0" u="none" dirty="0"/>
                    </a:p>
                    <a:p>
                      <a:pPr marL="0" lvl="0" indent="0">
                        <a:buNone/>
                      </a:pPr>
                      <a:r>
                        <a:rPr lang="en-GB" sz="800" b="1" u="none" dirty="0"/>
                        <a:t>4. Rituals</a:t>
                      </a:r>
                      <a:r>
                        <a:rPr lang="en-GB" sz="800" b="0" u="none" dirty="0"/>
                        <a:t> things that people do regularly as part of their religion. </a:t>
                      </a:r>
                    </a:p>
                    <a:p>
                      <a:pPr marL="0" lvl="0" indent="0">
                        <a:buNone/>
                      </a:pPr>
                      <a:r>
                        <a:rPr lang="en-GB" sz="800" b="0" u="none" dirty="0"/>
                        <a:t>Example: Pray before bed, celebrate festivals etc</a:t>
                      </a:r>
                    </a:p>
                    <a:p>
                      <a:pPr marL="0" lvl="0" indent="0">
                        <a:buNone/>
                      </a:pPr>
                      <a:endParaRPr lang="en-GB" sz="800" b="0" u="none" dirty="0"/>
                    </a:p>
                    <a:p>
                      <a:pPr marL="0" lvl="0" indent="0">
                        <a:buNone/>
                      </a:pPr>
                      <a:r>
                        <a:rPr lang="en-GB" sz="800" b="1" u="none" dirty="0"/>
                        <a:t>5. Feelings </a:t>
                      </a:r>
                      <a:r>
                        <a:rPr lang="en-GB" sz="800" b="0" u="none" dirty="0"/>
                        <a:t>things that people feel linked to their religion.</a:t>
                      </a:r>
                    </a:p>
                    <a:p>
                      <a:pPr marL="0" lvl="0" indent="0">
                        <a:buNone/>
                      </a:pPr>
                      <a:r>
                        <a:rPr lang="en-GB" sz="800" b="0" u="none" dirty="0"/>
                        <a:t> Example: a sense of comfort from the presence of God, or joy at the celebration of a festival.</a:t>
                      </a:r>
                    </a:p>
                    <a:p>
                      <a:pPr marL="0" lvl="0" indent="0">
                        <a:buNone/>
                      </a:pPr>
                      <a:endParaRPr lang="en-GB" sz="800" b="0" u="none" dirty="0"/>
                    </a:p>
                    <a:p>
                      <a:pPr marL="0" lvl="0" indent="0">
                        <a:buNone/>
                      </a:pPr>
                      <a:r>
                        <a:rPr lang="en-GB" sz="800" b="1" u="none" dirty="0"/>
                        <a:t>6. Social / groups </a:t>
                      </a:r>
                      <a:r>
                        <a:rPr lang="en-GB" sz="800" b="0" u="none" dirty="0"/>
                        <a:t>different groups that share ideas and beliefs.</a:t>
                      </a:r>
                    </a:p>
                    <a:p>
                      <a:pPr marL="0" lvl="0" indent="0">
                        <a:buNone/>
                      </a:pPr>
                      <a:r>
                        <a:rPr lang="en-GB" sz="800" b="0" u="none" dirty="0"/>
                        <a:t>Example: Roman Catholics are the biggest group in Christianity who follow the leadership of the Pope in Rome. </a:t>
                      </a:r>
                    </a:p>
                    <a:p>
                      <a:pPr marL="0" lvl="0" indent="0">
                        <a:buNone/>
                      </a:pPr>
                      <a:endParaRPr lang="en-GB" sz="800" b="0" u="none" dirty="0"/>
                    </a:p>
                    <a:p>
                      <a:pPr marL="0" lvl="0" indent="0">
                        <a:buNone/>
                      </a:pPr>
                      <a:r>
                        <a:rPr lang="en-GB" sz="800" b="1" u="none" dirty="0"/>
                        <a:t>7. Material/ objects </a:t>
                      </a:r>
                      <a:r>
                        <a:rPr lang="en-GB" sz="800" b="0" u="none" dirty="0" err="1"/>
                        <a:t>objects</a:t>
                      </a:r>
                      <a:r>
                        <a:rPr lang="en-GB" sz="800" b="0" u="none" dirty="0"/>
                        <a:t> or items that belong to a religion.</a:t>
                      </a:r>
                    </a:p>
                    <a:p>
                      <a:pPr marL="0" lvl="0" indent="0">
                        <a:buNone/>
                      </a:pPr>
                      <a:r>
                        <a:rPr lang="en-GB" sz="800" b="0" u="none" dirty="0"/>
                        <a:t>Example: A Bible, a church building, rosary beads etc. </a:t>
                      </a:r>
                      <a:endParaRPr lang="en-GB" sz="800" b="1" u="sng" dirty="0"/>
                    </a:p>
                    <a:p>
                      <a:pPr marL="0" lvl="0" indent="0">
                        <a:buNone/>
                      </a:pPr>
                      <a:endParaRPr lang="en-GB" sz="800" b="1" u="sng" dirty="0"/>
                    </a:p>
                    <a:p>
                      <a:pPr lvl="0"/>
                      <a:endParaRPr lang="en-GB" dirty="0"/>
                    </a:p>
                    <a:p>
                      <a:pPr lvl="0"/>
                      <a:endParaRPr lang="en-GB" sz="800" dirty="0"/>
                    </a:p>
                    <a:p>
                      <a:pPr lvl="0"/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42451573"/>
                  </a:ext>
                </a:extLst>
              </a:tr>
            </a:tbl>
          </a:graphicData>
        </a:graphic>
      </p:graphicFrame>
      <p:graphicFrame>
        <p:nvGraphicFramePr>
          <p:cNvPr id="32" name="Table 38">
            <a:extLst>
              <a:ext uri="{FF2B5EF4-FFF2-40B4-BE49-F238E27FC236}">
                <a16:creationId xmlns:a16="http://schemas.microsoft.com/office/drawing/2014/main" id="{59848B1A-79A1-7D05-92C0-19C2FC2F20D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2459217"/>
              </p:ext>
            </p:extLst>
          </p:nvPr>
        </p:nvGraphicFramePr>
        <p:xfrm>
          <a:off x="9219351" y="4510987"/>
          <a:ext cx="2568833" cy="2194560"/>
        </p:xfrm>
        <a:graphic>
          <a:graphicData uri="http://schemas.openxmlformats.org/drawingml/2006/table">
            <a:tbl>
              <a:tblPr>
                <a:effectLst/>
                <a:tableStyleId>{5C22544A-7EE6-4342-B048-85BDC9FD1C3A}</a:tableStyleId>
              </a:tblPr>
              <a:tblGrid>
                <a:gridCol w="2568833">
                  <a:extLst>
                    <a:ext uri="{9D8B030D-6E8A-4147-A177-3AD203B41FA5}">
                      <a16:colId xmlns:a16="http://schemas.microsoft.com/office/drawing/2014/main" val="3587840339"/>
                    </a:ext>
                  </a:extLst>
                </a:gridCol>
              </a:tblGrid>
              <a:tr h="2151070">
                <a:tc>
                  <a:txBody>
                    <a:bodyPr/>
                    <a:lstStyle/>
                    <a:p>
                      <a:pPr lvl="0" algn="l"/>
                      <a:r>
                        <a:rPr lang="en-US" sz="800" b="1" u="sng" dirty="0"/>
                        <a:t>Symbols aren’t always images</a:t>
                      </a:r>
                    </a:p>
                    <a:p>
                      <a:pPr lvl="0" algn="l"/>
                      <a:r>
                        <a:rPr lang="en-US" sz="800" dirty="0"/>
                        <a:t>According to the Jewish Torah </a:t>
                      </a:r>
                      <a:r>
                        <a:rPr lang="en-US" sz="800" b="1" dirty="0"/>
                        <a:t>the Ten Commandments </a:t>
                      </a:r>
                      <a:r>
                        <a:rPr lang="en-US" sz="800" dirty="0"/>
                        <a:t>were written on </a:t>
                      </a:r>
                      <a:r>
                        <a:rPr lang="en-US" sz="800" b="1" dirty="0"/>
                        <a:t>stone</a:t>
                      </a:r>
                      <a:r>
                        <a:rPr lang="en-US" sz="800" dirty="0"/>
                        <a:t> </a:t>
                      </a:r>
                      <a:r>
                        <a:rPr lang="en-US" sz="800" dirty="0" err="1"/>
                        <a:t>symbolising</a:t>
                      </a:r>
                      <a:r>
                        <a:rPr lang="en-US" sz="800" dirty="0"/>
                        <a:t> </a:t>
                      </a:r>
                      <a:r>
                        <a:rPr lang="en-US" sz="800" b="1" dirty="0"/>
                        <a:t>how ‘weighty’ or important they are.</a:t>
                      </a:r>
                    </a:p>
                    <a:p>
                      <a:pPr lvl="0" algn="l"/>
                      <a:endParaRPr lang="en-US" sz="800" dirty="0"/>
                    </a:p>
                    <a:p>
                      <a:pPr lvl="0" algn="l"/>
                      <a:r>
                        <a:rPr lang="en-US" sz="800" dirty="0"/>
                        <a:t>People may join their hands when they pray to symbolize respect for God. </a:t>
                      </a:r>
                    </a:p>
                    <a:p>
                      <a:pPr lvl="0" algn="l"/>
                      <a:endParaRPr lang="en-US" sz="800" dirty="0"/>
                    </a:p>
                    <a:p>
                      <a:pPr lvl="0" algn="l"/>
                      <a:r>
                        <a:rPr lang="en-US" sz="800" dirty="0"/>
                        <a:t>Stories can have symbolic meanings. </a:t>
                      </a:r>
                      <a:r>
                        <a:rPr lang="en-US" sz="800" dirty="0" err="1"/>
                        <a:t>E.g</a:t>
                      </a:r>
                      <a:r>
                        <a:rPr lang="en-US" sz="800" dirty="0"/>
                        <a:t> Myths are stories that are untrue but can still have a powerful symbolic meaning.  E.g. Rama and Sita / Adam and Eve</a:t>
                      </a:r>
                    </a:p>
                    <a:p>
                      <a:pPr lvl="0" algn="l"/>
                      <a:endParaRPr lang="en-US" sz="800" dirty="0">
                        <a:latin typeface="Calibri" pitchFamily="34"/>
                        <a:ea typeface="Yu Mincho" pitchFamily="18"/>
                        <a:cs typeface="Arial" pitchFamily="34"/>
                      </a:endParaRPr>
                    </a:p>
                    <a:p>
                      <a:pPr lvl="0" algn="l"/>
                      <a:r>
                        <a:rPr lang="en-US" sz="800" kern="1200" dirty="0">
                          <a:solidFill>
                            <a:srgbClr val="000000"/>
                          </a:solidFill>
                          <a:latin typeface="Calibri"/>
                        </a:rPr>
                        <a:t>Some </a:t>
                      </a:r>
                      <a:r>
                        <a:rPr lang="en-US" sz="800" b="1" kern="1200" dirty="0">
                          <a:solidFill>
                            <a:srgbClr val="000000"/>
                          </a:solidFill>
                          <a:latin typeface="Calibri"/>
                        </a:rPr>
                        <a:t>Sikhs</a:t>
                      </a:r>
                      <a:r>
                        <a:rPr lang="en-US" sz="800" kern="1200" dirty="0">
                          <a:solidFill>
                            <a:srgbClr val="000000"/>
                          </a:solidFill>
                          <a:latin typeface="Calibri"/>
                        </a:rPr>
                        <a:t> wear objects all beginning with </a:t>
                      </a:r>
                      <a:r>
                        <a:rPr lang="en-US" sz="800" b="1" kern="1200" dirty="0">
                          <a:solidFill>
                            <a:srgbClr val="000000"/>
                          </a:solidFill>
                          <a:latin typeface="Calibri"/>
                        </a:rPr>
                        <a:t>K</a:t>
                      </a:r>
                      <a:r>
                        <a:rPr lang="en-US" sz="800" kern="1200" dirty="0">
                          <a:solidFill>
                            <a:srgbClr val="000000"/>
                          </a:solidFill>
                          <a:latin typeface="Calibri"/>
                        </a:rPr>
                        <a:t> as a symbol of their faith. (</a:t>
                      </a:r>
                      <a:r>
                        <a:rPr lang="en-US" sz="800" b="1" kern="1200" dirty="0">
                          <a:solidFill>
                            <a:srgbClr val="000000"/>
                          </a:solidFill>
                          <a:latin typeface="Calibri"/>
                        </a:rPr>
                        <a:t>5K’s</a:t>
                      </a:r>
                      <a:r>
                        <a:rPr lang="en-US" sz="800" kern="1200" dirty="0">
                          <a:solidFill>
                            <a:srgbClr val="000000"/>
                          </a:solidFill>
                          <a:latin typeface="Calibri"/>
                        </a:rPr>
                        <a:t>)e.g. </a:t>
                      </a:r>
                      <a:r>
                        <a:rPr lang="en-US" sz="800" b="1" kern="1200" dirty="0">
                          <a:solidFill>
                            <a:srgbClr val="000000"/>
                          </a:solidFill>
                          <a:latin typeface="Calibri"/>
                        </a:rPr>
                        <a:t>Kara a </a:t>
                      </a:r>
                      <a:r>
                        <a:rPr lang="en-US" sz="800" kern="1200" dirty="0">
                          <a:solidFill>
                            <a:srgbClr val="000000"/>
                          </a:solidFill>
                          <a:latin typeface="Calibri"/>
                        </a:rPr>
                        <a:t>steel bangle; a reminder of God.</a:t>
                      </a:r>
                    </a:p>
                    <a:p>
                      <a:pPr lvl="0" algn="l"/>
                      <a:endParaRPr lang="en-US" sz="800" kern="1200" dirty="0">
                        <a:solidFill>
                          <a:srgbClr val="000000"/>
                        </a:solidFill>
                        <a:latin typeface="Calibri"/>
                        <a:ea typeface="Yu Mincho" pitchFamily="18"/>
                        <a:cs typeface="Arial" pitchFamily="34"/>
                      </a:endParaRPr>
                    </a:p>
                    <a:p>
                      <a:pPr lvl="0" algn="l"/>
                      <a:r>
                        <a:rPr lang="en-US" sz="800" kern="1200" dirty="0">
                          <a:solidFill>
                            <a:srgbClr val="000000"/>
                          </a:solidFill>
                          <a:latin typeface="Calibri"/>
                          <a:ea typeface="Yu Mincho" pitchFamily="18"/>
                          <a:cs typeface="Arial" pitchFamily="34"/>
                        </a:rPr>
                        <a:t>On </a:t>
                      </a:r>
                      <a:r>
                        <a:rPr lang="en-US" sz="800" b="1" kern="1200" dirty="0">
                          <a:solidFill>
                            <a:srgbClr val="000000"/>
                          </a:solidFill>
                          <a:latin typeface="Calibri"/>
                          <a:ea typeface="Yu Mincho" pitchFamily="18"/>
                          <a:cs typeface="Arial" pitchFamily="34"/>
                        </a:rPr>
                        <a:t>pilgrimage</a:t>
                      </a:r>
                      <a:r>
                        <a:rPr lang="en-US" sz="800" kern="1200" dirty="0">
                          <a:solidFill>
                            <a:srgbClr val="000000"/>
                          </a:solidFill>
                          <a:latin typeface="Calibri"/>
                          <a:ea typeface="Yu Mincho" pitchFamily="18"/>
                          <a:cs typeface="Arial" pitchFamily="34"/>
                        </a:rPr>
                        <a:t> (Hajj) Muslims throw rocks at three pillars to </a:t>
                      </a:r>
                      <a:r>
                        <a:rPr lang="en-US" sz="800" kern="1200" dirty="0" err="1">
                          <a:solidFill>
                            <a:srgbClr val="000000"/>
                          </a:solidFill>
                          <a:latin typeface="Calibri"/>
                          <a:ea typeface="Yu Mincho" pitchFamily="18"/>
                          <a:cs typeface="Arial" pitchFamily="34"/>
                        </a:rPr>
                        <a:t>symbolise</a:t>
                      </a:r>
                      <a:r>
                        <a:rPr lang="en-US" sz="800" kern="1200" dirty="0">
                          <a:solidFill>
                            <a:srgbClr val="000000"/>
                          </a:solidFill>
                          <a:latin typeface="Calibri"/>
                          <a:ea typeface="Yu Mincho" pitchFamily="18"/>
                          <a:cs typeface="Arial" pitchFamily="34"/>
                        </a:rPr>
                        <a:t> rejecting evil. </a:t>
                      </a:r>
                      <a:endParaRPr lang="en-GB" sz="800" dirty="0">
                        <a:latin typeface="Calibri" pitchFamily="34"/>
                        <a:ea typeface="Yu Mincho" pitchFamily="18"/>
                        <a:cs typeface="Arial" pitchFamily="34"/>
                      </a:endParaRPr>
                    </a:p>
                  </a:txBody>
                  <a:tcPr marL="114300" marR="114300" marT="0" marB="0"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2164679"/>
                  </a:ext>
                </a:extLst>
              </a:tr>
            </a:tbl>
          </a:graphicData>
        </a:graphic>
      </p:graphicFrame>
      <p:graphicFrame>
        <p:nvGraphicFramePr>
          <p:cNvPr id="33" name="Table 5">
            <a:extLst>
              <a:ext uri="{FF2B5EF4-FFF2-40B4-BE49-F238E27FC236}">
                <a16:creationId xmlns:a16="http://schemas.microsoft.com/office/drawing/2014/main" id="{795E9FFD-BBAA-99FE-ED23-139D7F61402F}"/>
              </a:ext>
            </a:extLst>
          </p:cNvPr>
          <p:cNvGraphicFramePr>
            <a:graphicFrameLocks noGrp="1"/>
          </p:cNvGraphicFramePr>
          <p:nvPr/>
        </p:nvGraphicFramePr>
        <p:xfrm>
          <a:off x="124797" y="266072"/>
          <a:ext cx="2823017" cy="6469489"/>
        </p:xfrm>
        <a:graphic>
          <a:graphicData uri="http://schemas.openxmlformats.org/drawingml/2006/table">
            <a:tbl>
              <a:tblPr firstRow="1" bandRow="1">
                <a:effectLst/>
                <a:tableStyleId>{5940675A-B579-460E-94D1-54222C63F5DA}</a:tableStyleId>
              </a:tblPr>
              <a:tblGrid>
                <a:gridCol w="2823017">
                  <a:extLst>
                    <a:ext uri="{9D8B030D-6E8A-4147-A177-3AD203B41FA5}">
                      <a16:colId xmlns:a16="http://schemas.microsoft.com/office/drawing/2014/main" val="2376061799"/>
                    </a:ext>
                  </a:extLst>
                </a:gridCol>
              </a:tblGrid>
              <a:tr h="337450">
                <a:tc>
                  <a:txBody>
                    <a:bodyPr/>
                    <a:lstStyle/>
                    <a:p>
                      <a:pPr lvl="0"/>
                      <a:r>
                        <a:rPr lang="en-GB" sz="1000" b="1"/>
                        <a:t>Learning Question 1: How did religion develop?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65986721"/>
                  </a:ext>
                </a:extLst>
              </a:tr>
              <a:tr h="6132039">
                <a:tc>
                  <a:txBody>
                    <a:bodyPr/>
                    <a:lstStyle/>
                    <a:p>
                      <a:pPr lvl="0"/>
                      <a:r>
                        <a:rPr lang="en-GB" sz="800" b="1" u="sng"/>
                        <a:t>Vocabulary:</a:t>
                      </a:r>
                    </a:p>
                    <a:p>
                      <a:pPr lvl="0"/>
                      <a:r>
                        <a:rPr lang="en-GB" sz="800" b="1"/>
                        <a:t>Theism</a:t>
                      </a:r>
                      <a:r>
                        <a:rPr lang="en-GB" sz="800"/>
                        <a:t>: the believe that there </a:t>
                      </a:r>
                      <a:r>
                        <a:rPr lang="en-GB" sz="800" b="1"/>
                        <a:t>is a God</a:t>
                      </a:r>
                    </a:p>
                    <a:p>
                      <a:pPr lvl="0"/>
                      <a:endParaRPr lang="en-GB" sz="800" b="1"/>
                    </a:p>
                    <a:p>
                      <a:pPr lvl="0"/>
                      <a:r>
                        <a:rPr lang="en-GB" sz="800" b="1"/>
                        <a:t>Atheism</a:t>
                      </a:r>
                      <a:r>
                        <a:rPr lang="en-GB" sz="800"/>
                        <a:t>: the belief that there </a:t>
                      </a:r>
                      <a:r>
                        <a:rPr lang="en-GB" sz="800" b="1"/>
                        <a:t>is no God</a:t>
                      </a:r>
                    </a:p>
                    <a:p>
                      <a:pPr lvl="0"/>
                      <a:endParaRPr lang="en-GB" sz="800" b="1"/>
                    </a:p>
                    <a:p>
                      <a:pPr lvl="0"/>
                      <a:r>
                        <a:rPr lang="en-GB" sz="800" b="1"/>
                        <a:t>Agnosticism: </a:t>
                      </a:r>
                      <a:r>
                        <a:rPr lang="en-GB" sz="800" b="0"/>
                        <a:t>the belief that there is not enough evidence to say whether there is a God or not. </a:t>
                      </a:r>
                    </a:p>
                    <a:p>
                      <a:pPr lvl="0"/>
                      <a:endParaRPr lang="en-GB" sz="800" b="0"/>
                    </a:p>
                    <a:p>
                      <a:pPr lvl="0"/>
                      <a:r>
                        <a:rPr lang="en-GB" sz="800" b="1"/>
                        <a:t>Monotheism</a:t>
                      </a:r>
                      <a:r>
                        <a:rPr lang="en-GB" sz="800" b="0"/>
                        <a:t>: the belief in one creator God</a:t>
                      </a:r>
                    </a:p>
                    <a:p>
                      <a:pPr lvl="0"/>
                      <a:endParaRPr lang="en-GB" sz="800" b="0"/>
                    </a:p>
                    <a:p>
                      <a:pPr lvl="0"/>
                      <a:r>
                        <a:rPr lang="en-GB" sz="800" b="1"/>
                        <a:t>Polytheism: </a:t>
                      </a:r>
                      <a:r>
                        <a:rPr lang="en-GB" sz="800" b="0"/>
                        <a:t>the belief in many gods</a:t>
                      </a:r>
                    </a:p>
                    <a:p>
                      <a:pPr lvl="0"/>
                      <a:endParaRPr lang="en-GB" sz="800" b="1"/>
                    </a:p>
                    <a:p>
                      <a:pPr lvl="0"/>
                      <a:endParaRPr lang="en-GB" sz="800" b="1"/>
                    </a:p>
                    <a:p>
                      <a:pPr lvl="0"/>
                      <a:r>
                        <a:rPr lang="en-GB" sz="800" b="1" u="sng"/>
                        <a:t>What is religion?</a:t>
                      </a:r>
                    </a:p>
                    <a:p>
                      <a:pPr lvl="0"/>
                      <a:r>
                        <a:rPr lang="en-GB" sz="800"/>
                        <a:t>Most people agree that religions have these three aspects:</a:t>
                      </a:r>
                    </a:p>
                    <a:p>
                      <a:pPr lvl="0"/>
                      <a:endParaRPr lang="en-GB" sz="800" b="1">
                        <a:solidFill>
                          <a:srgbClr val="C00000"/>
                        </a:solidFill>
                      </a:endParaRPr>
                    </a:p>
                    <a:p>
                      <a:pPr lvl="0"/>
                      <a:r>
                        <a:rPr lang="en-GB" sz="800" b="1">
                          <a:solidFill>
                            <a:srgbClr val="C00000"/>
                          </a:solidFill>
                        </a:rPr>
                        <a:t>Beliefs</a:t>
                      </a:r>
                      <a:r>
                        <a:rPr lang="en-GB" sz="800"/>
                        <a:t> (Things people believe are true)</a:t>
                      </a:r>
                    </a:p>
                    <a:p>
                      <a:pPr lvl="0"/>
                      <a:r>
                        <a:rPr lang="en-GB" sz="800" b="1"/>
                        <a:t>Example</a:t>
                      </a:r>
                      <a:r>
                        <a:rPr lang="en-GB" sz="800"/>
                        <a:t>: A powerful creator God</a:t>
                      </a:r>
                    </a:p>
                    <a:p>
                      <a:pPr lvl="0"/>
                      <a:endParaRPr lang="en-GB" sz="800" b="1">
                        <a:solidFill>
                          <a:srgbClr val="C00000"/>
                        </a:solidFill>
                      </a:endParaRPr>
                    </a:p>
                    <a:p>
                      <a:pPr lvl="0"/>
                      <a:r>
                        <a:rPr lang="en-GB" sz="800" b="1">
                          <a:solidFill>
                            <a:srgbClr val="C00000"/>
                          </a:solidFill>
                        </a:rPr>
                        <a:t>Practices</a:t>
                      </a:r>
                      <a:r>
                        <a:rPr lang="en-GB" sz="800"/>
                        <a:t> (Things that people do because of their faith)</a:t>
                      </a:r>
                    </a:p>
                    <a:p>
                      <a:pPr lvl="0"/>
                      <a:r>
                        <a:rPr lang="en-GB" sz="800" b="1"/>
                        <a:t>Example</a:t>
                      </a:r>
                      <a:r>
                        <a:rPr lang="en-GB" sz="800"/>
                        <a:t>: Celebrating festivals such as Christmas</a:t>
                      </a:r>
                    </a:p>
                    <a:p>
                      <a:pPr lvl="0"/>
                      <a:endParaRPr lang="en-GB" sz="800" b="1">
                        <a:solidFill>
                          <a:srgbClr val="C00000"/>
                        </a:solidFill>
                      </a:endParaRPr>
                    </a:p>
                    <a:p>
                      <a:pPr lvl="0"/>
                      <a:r>
                        <a:rPr lang="en-GB" sz="800" b="1">
                          <a:solidFill>
                            <a:srgbClr val="C00000"/>
                          </a:solidFill>
                        </a:rPr>
                        <a:t>Moral codes/ ethics </a:t>
                      </a:r>
                      <a:r>
                        <a:rPr lang="en-GB" sz="800"/>
                        <a:t>(rules about right and wrong)</a:t>
                      </a:r>
                    </a:p>
                    <a:p>
                      <a:pPr lvl="0"/>
                      <a:r>
                        <a:rPr lang="en-GB" sz="800" b="1"/>
                        <a:t>Example</a:t>
                      </a:r>
                      <a:r>
                        <a:rPr lang="en-GB" sz="800"/>
                        <a:t>: Do not steal, Do not Kill (from The Ten Commandments)</a:t>
                      </a:r>
                    </a:p>
                    <a:p>
                      <a:pPr lvl="0"/>
                      <a:endParaRPr lang="en-GB" sz="800"/>
                    </a:p>
                    <a:p>
                      <a:pPr lvl="0"/>
                      <a:endParaRPr lang="en-GB" sz="800"/>
                    </a:p>
                    <a:p>
                      <a:pPr lvl="1"/>
                      <a:endParaRPr lang="en-GB" sz="800"/>
                    </a:p>
                    <a:p>
                      <a:pPr lvl="0"/>
                      <a:r>
                        <a:rPr lang="en-GB" sz="800" b="1" u="sng"/>
                        <a:t>How did religion develop?</a:t>
                      </a:r>
                    </a:p>
                    <a:p>
                      <a:pPr lvl="0"/>
                      <a:endParaRPr lang="en-GB" sz="800"/>
                    </a:p>
                    <a:p>
                      <a:pPr lvl="0"/>
                      <a:endParaRPr lang="en-GB" sz="800"/>
                    </a:p>
                    <a:p>
                      <a:pPr lvl="0"/>
                      <a:endParaRPr lang="en-GB" sz="800"/>
                    </a:p>
                    <a:p>
                      <a:pPr lvl="0"/>
                      <a:endParaRPr lang="en-GB" sz="8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214232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0">
            <a:extLst>
              <a:ext uri="{FF2B5EF4-FFF2-40B4-BE49-F238E27FC236}">
                <a16:creationId xmlns:a16="http://schemas.microsoft.com/office/drawing/2014/main" id="{051A6A74-94EA-707A-9184-628567034AAF}"/>
              </a:ext>
            </a:extLst>
          </p:cNvPr>
          <p:cNvSpPr/>
          <p:nvPr/>
        </p:nvSpPr>
        <p:spPr>
          <a:xfrm>
            <a:off x="6513828" y="3384377"/>
            <a:ext cx="5487058" cy="310932"/>
          </a:xfrm>
          <a:prstGeom prst="rect">
            <a:avLst/>
          </a:prstGeom>
          <a:solidFill>
            <a:srgbClr val="DAE3F3"/>
          </a:solidFill>
          <a:ln w="12701" cap="flat">
            <a:solidFill>
              <a:srgbClr val="172C51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3" name="Rectangle 14">
            <a:extLst>
              <a:ext uri="{FF2B5EF4-FFF2-40B4-BE49-F238E27FC236}">
                <a16:creationId xmlns:a16="http://schemas.microsoft.com/office/drawing/2014/main" id="{4E305934-D80D-3ACC-8BC6-3C7E659D25B6}"/>
              </a:ext>
            </a:extLst>
          </p:cNvPr>
          <p:cNvSpPr/>
          <p:nvPr/>
        </p:nvSpPr>
        <p:spPr>
          <a:xfrm>
            <a:off x="6513828" y="595658"/>
            <a:ext cx="5517919" cy="394152"/>
          </a:xfrm>
          <a:prstGeom prst="rect">
            <a:avLst/>
          </a:prstGeom>
          <a:solidFill>
            <a:srgbClr val="DAE3F3"/>
          </a:solidFill>
          <a:ln w="12701" cap="flat">
            <a:solidFill>
              <a:srgbClr val="172C51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graphicFrame>
        <p:nvGraphicFramePr>
          <p:cNvPr id="4" name="Table 5">
            <a:extLst>
              <a:ext uri="{FF2B5EF4-FFF2-40B4-BE49-F238E27FC236}">
                <a16:creationId xmlns:a16="http://schemas.microsoft.com/office/drawing/2014/main" id="{CCF40507-0A8D-7FAA-B0EA-B4D4A0C6EE6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5134220"/>
              </p:ext>
            </p:extLst>
          </p:nvPr>
        </p:nvGraphicFramePr>
        <p:xfrm>
          <a:off x="6466783" y="324273"/>
          <a:ext cx="5603315" cy="2661687"/>
        </p:xfrm>
        <a:graphic>
          <a:graphicData uri="http://schemas.openxmlformats.org/drawingml/2006/table">
            <a:tbl>
              <a:tblPr firstRow="1" bandRow="1">
                <a:effectLst/>
                <a:tableStyleId>{5940675A-B579-460E-94D1-54222C63F5DA}</a:tableStyleId>
              </a:tblPr>
              <a:tblGrid>
                <a:gridCol w="5603315">
                  <a:extLst>
                    <a:ext uri="{9D8B030D-6E8A-4147-A177-3AD203B41FA5}">
                      <a16:colId xmlns:a16="http://schemas.microsoft.com/office/drawing/2014/main" val="1758054830"/>
                    </a:ext>
                  </a:extLst>
                </a:gridCol>
              </a:tblGrid>
              <a:tr h="133054">
                <a:tc>
                  <a:txBody>
                    <a:bodyPr/>
                    <a:lstStyle/>
                    <a:p>
                      <a:pPr lvl="0"/>
                      <a:r>
                        <a:rPr lang="en-GB" sz="1000" b="1"/>
                        <a:t>Learning Question: 7 What practices do the religions have in common?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211642"/>
                  </a:ext>
                </a:extLst>
              </a:tr>
              <a:tr h="2417847">
                <a:tc>
                  <a:txBody>
                    <a:bodyPr/>
                    <a:lstStyle/>
                    <a:p>
                      <a:pPr lvl="0"/>
                      <a:r>
                        <a:rPr lang="en-GB" sz="800" b="1" dirty="0"/>
                        <a:t>Vocabulary:</a:t>
                      </a:r>
                    </a:p>
                    <a:p>
                      <a:pPr lvl="0"/>
                      <a:r>
                        <a:rPr lang="en-GB" sz="800" b="1" dirty="0"/>
                        <a:t>Religious practices: </a:t>
                      </a:r>
                      <a:r>
                        <a:rPr lang="en-GB" sz="800" dirty="0"/>
                        <a:t>Ways that people express their faith. Things that people do because of their faith. </a:t>
                      </a:r>
                    </a:p>
                    <a:p>
                      <a:pPr lvl="0"/>
                      <a:r>
                        <a:rPr lang="en-GB" sz="800" b="1" dirty="0"/>
                        <a:t>Rites of passage: </a:t>
                      </a:r>
                      <a:r>
                        <a:rPr lang="en-GB" sz="800" b="0" dirty="0"/>
                        <a:t>Big events in life often marked by religious ceremonies or rituals. </a:t>
                      </a:r>
                      <a:r>
                        <a:rPr lang="en-GB" sz="800" b="0" dirty="0" err="1"/>
                        <a:t>E.g</a:t>
                      </a:r>
                      <a:r>
                        <a:rPr lang="en-GB" sz="800" b="0" dirty="0"/>
                        <a:t> Birth of a new child, marriage</a:t>
                      </a:r>
                      <a:r>
                        <a:rPr lang="en-GB" sz="800" b="0"/>
                        <a:t>, funerals etc. </a:t>
                      </a:r>
                    </a:p>
                    <a:p>
                      <a:pPr lvl="0"/>
                      <a:endParaRPr lang="en-GB" sz="800" b="0" dirty="0"/>
                    </a:p>
                    <a:p>
                      <a:pPr lvl="0"/>
                      <a:r>
                        <a:rPr lang="en-GB" sz="800" dirty="0"/>
                        <a:t>In addition to worship and prayer, members of religions often take part in other religious practices, these may include rules regarding </a:t>
                      </a:r>
                      <a:r>
                        <a:rPr lang="en-GB" sz="800" b="1" dirty="0"/>
                        <a:t>food</a:t>
                      </a:r>
                      <a:r>
                        <a:rPr lang="en-GB" sz="800" dirty="0"/>
                        <a:t>, </a:t>
                      </a:r>
                      <a:r>
                        <a:rPr lang="en-GB" sz="800" b="1" dirty="0"/>
                        <a:t>fasting</a:t>
                      </a:r>
                      <a:r>
                        <a:rPr lang="en-GB" sz="800" dirty="0"/>
                        <a:t> and </a:t>
                      </a:r>
                      <a:r>
                        <a:rPr lang="en-GB" sz="800" b="1" dirty="0"/>
                        <a:t>clothes</a:t>
                      </a:r>
                      <a:r>
                        <a:rPr lang="en-GB" sz="800" dirty="0"/>
                        <a:t> and </a:t>
                      </a:r>
                      <a:r>
                        <a:rPr lang="en-GB" sz="800" b="1" dirty="0"/>
                        <a:t>pilgrimage</a:t>
                      </a:r>
                      <a:r>
                        <a:rPr lang="en-GB" sz="800" dirty="0"/>
                        <a:t>. Religious also take part in celebrations and mark significant </a:t>
                      </a:r>
                      <a:r>
                        <a:rPr lang="en-GB" sz="800" b="1" dirty="0"/>
                        <a:t>rites of passage</a:t>
                      </a:r>
                      <a:r>
                        <a:rPr lang="en-GB" sz="800" dirty="0"/>
                        <a:t>.</a:t>
                      </a:r>
                    </a:p>
                    <a:p>
                      <a:pPr lvl="0"/>
                      <a:endParaRPr lang="en-GB" sz="800" dirty="0"/>
                    </a:p>
                    <a:p>
                      <a:pPr lvl="0"/>
                      <a:endParaRPr lang="en-GB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0869697"/>
                  </a:ext>
                </a:extLst>
              </a:tr>
            </a:tbl>
          </a:graphicData>
        </a:graphic>
      </p:graphicFrame>
      <p:sp>
        <p:nvSpPr>
          <p:cNvPr id="5" name="Rectangle 12">
            <a:extLst>
              <a:ext uri="{FF2B5EF4-FFF2-40B4-BE49-F238E27FC236}">
                <a16:creationId xmlns:a16="http://schemas.microsoft.com/office/drawing/2014/main" id="{31F16FE0-C969-F014-1F48-09DC7B9FF014}"/>
              </a:ext>
            </a:extLst>
          </p:cNvPr>
          <p:cNvSpPr/>
          <p:nvPr/>
        </p:nvSpPr>
        <p:spPr>
          <a:xfrm>
            <a:off x="160257" y="4819857"/>
            <a:ext cx="6165908" cy="364882"/>
          </a:xfrm>
          <a:prstGeom prst="rect">
            <a:avLst/>
          </a:prstGeom>
          <a:solidFill>
            <a:srgbClr val="DAE3F3"/>
          </a:solidFill>
          <a:ln w="12701" cap="flat">
            <a:solidFill>
              <a:srgbClr val="172C51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7C846056-39D3-0852-B0DA-86DE8C14325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587333"/>
              </p:ext>
            </p:extLst>
          </p:nvPr>
        </p:nvGraphicFramePr>
        <p:xfrm>
          <a:off x="121889" y="4534290"/>
          <a:ext cx="6269483" cy="2304369"/>
        </p:xfrm>
        <a:graphic>
          <a:graphicData uri="http://schemas.openxmlformats.org/drawingml/2006/table">
            <a:tbl>
              <a:tblPr firstRow="1" bandRow="1">
                <a:effectLst/>
                <a:tableStyleId>{5940675A-B579-460E-94D1-54222C63F5DA}</a:tableStyleId>
              </a:tblPr>
              <a:tblGrid>
                <a:gridCol w="6269483">
                  <a:extLst>
                    <a:ext uri="{9D8B030D-6E8A-4147-A177-3AD203B41FA5}">
                      <a16:colId xmlns:a16="http://schemas.microsoft.com/office/drawing/2014/main" val="4090411659"/>
                    </a:ext>
                  </a:extLst>
                </a:gridCol>
              </a:tblGrid>
              <a:tr h="258811">
                <a:tc>
                  <a:txBody>
                    <a:bodyPr/>
                    <a:lstStyle/>
                    <a:p>
                      <a:pPr lvl="0"/>
                      <a:r>
                        <a:rPr lang="en-GB" sz="1000" b="1"/>
                        <a:t>Learning Question 6: How do religious people express their faith?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2867442"/>
                  </a:ext>
                </a:extLst>
              </a:tr>
              <a:tr h="2045558">
                <a:tc>
                  <a:txBody>
                    <a:bodyPr/>
                    <a:lstStyle/>
                    <a:p>
                      <a:pPr lvl="0"/>
                      <a:r>
                        <a:rPr lang="en-GB" sz="800" b="1" dirty="0"/>
                        <a:t>Vocabulary:</a:t>
                      </a:r>
                    </a:p>
                    <a:p>
                      <a:pPr lvl="0"/>
                      <a:r>
                        <a:rPr lang="en-GB" sz="800" b="1" dirty="0"/>
                        <a:t>Worship:</a:t>
                      </a:r>
                      <a:r>
                        <a:rPr lang="en-GB" sz="800" b="0" i="0" kern="1200" dirty="0">
                          <a:solidFill>
                            <a:srgbClr val="000000"/>
                          </a:solidFill>
                          <a:latin typeface="Calibri"/>
                        </a:rPr>
                        <a:t> is any act that shows devotion or love for God. </a:t>
                      </a:r>
                      <a:r>
                        <a:rPr lang="en-GB" sz="800" b="0" i="0" kern="1200" dirty="0" err="1">
                          <a:solidFill>
                            <a:srgbClr val="000000"/>
                          </a:solidFill>
                          <a:latin typeface="Calibri"/>
                        </a:rPr>
                        <a:t>E.g</a:t>
                      </a:r>
                      <a:r>
                        <a:rPr lang="en-GB" sz="800" b="0" i="0" kern="1200" dirty="0">
                          <a:solidFill>
                            <a:srgbClr val="000000"/>
                          </a:solidFill>
                          <a:latin typeface="Calibri"/>
                        </a:rPr>
                        <a:t> Praying or going to a place of worship. </a:t>
                      </a:r>
                      <a:endParaRPr lang="en-GB" sz="800" b="1" dirty="0"/>
                    </a:p>
                    <a:p>
                      <a:pPr lvl="0"/>
                      <a:r>
                        <a:rPr lang="en-GB" sz="800" b="1" dirty="0"/>
                        <a:t>Morality: </a:t>
                      </a:r>
                      <a:r>
                        <a:rPr lang="en-GB" sz="800" b="0" dirty="0"/>
                        <a:t>a personal sense of what is right and wrong. Someone’s morality is </a:t>
                      </a:r>
                      <a:r>
                        <a:rPr lang="en-GB" sz="800" b="0" dirty="0" err="1"/>
                        <a:t>somtimes</a:t>
                      </a:r>
                      <a:r>
                        <a:rPr lang="en-GB" sz="800" b="0" dirty="0"/>
                        <a:t> influenced by their faith and its teachings. </a:t>
                      </a:r>
                    </a:p>
                    <a:p>
                      <a:pPr lvl="0"/>
                      <a:r>
                        <a:rPr lang="en-GB" sz="800" b="0" dirty="0"/>
                        <a:t>People can express their faith in several ways. These include, </a:t>
                      </a:r>
                      <a:r>
                        <a:rPr lang="en-GB" sz="800" b="1" dirty="0"/>
                        <a:t>communal/public worship</a:t>
                      </a:r>
                      <a:r>
                        <a:rPr lang="en-GB" sz="800" b="0" dirty="0"/>
                        <a:t>, </a:t>
                      </a:r>
                      <a:r>
                        <a:rPr lang="en-GB" sz="800" b="1" dirty="0"/>
                        <a:t>private worship </a:t>
                      </a:r>
                      <a:r>
                        <a:rPr lang="en-GB" sz="800" b="0" dirty="0"/>
                        <a:t>and in their </a:t>
                      </a:r>
                      <a:r>
                        <a:rPr lang="en-GB" sz="800" b="1" dirty="0"/>
                        <a:t>morality</a:t>
                      </a:r>
                      <a:r>
                        <a:rPr lang="en-GB" sz="800" b="0" dirty="0"/>
                        <a:t>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43999164"/>
                  </a:ext>
                </a:extLst>
              </a:tr>
            </a:tbl>
          </a:graphicData>
        </a:graphic>
      </p:graphicFrame>
      <p:sp>
        <p:nvSpPr>
          <p:cNvPr id="7" name="Rectangle 9">
            <a:extLst>
              <a:ext uri="{FF2B5EF4-FFF2-40B4-BE49-F238E27FC236}">
                <a16:creationId xmlns:a16="http://schemas.microsoft.com/office/drawing/2014/main" id="{26B9B98F-BD40-B985-913C-E13758641D79}"/>
              </a:ext>
            </a:extLst>
          </p:cNvPr>
          <p:cNvSpPr/>
          <p:nvPr/>
        </p:nvSpPr>
        <p:spPr>
          <a:xfrm>
            <a:off x="188348" y="622166"/>
            <a:ext cx="6137809" cy="452481"/>
          </a:xfrm>
          <a:prstGeom prst="rect">
            <a:avLst/>
          </a:prstGeom>
          <a:solidFill>
            <a:srgbClr val="DAE3F3"/>
          </a:solidFill>
          <a:ln w="12701" cap="flat">
            <a:solidFill>
              <a:srgbClr val="172C51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8" name="TextBox 3">
            <a:extLst>
              <a:ext uri="{FF2B5EF4-FFF2-40B4-BE49-F238E27FC236}">
                <a16:creationId xmlns:a16="http://schemas.microsoft.com/office/drawing/2014/main" id="{8570FD9D-7BC1-7FD7-ABD7-0DBC44056174}"/>
              </a:ext>
            </a:extLst>
          </p:cNvPr>
          <p:cNvSpPr txBox="1"/>
          <p:nvPr/>
        </p:nvSpPr>
        <p:spPr>
          <a:xfrm>
            <a:off x="46478" y="-35661"/>
            <a:ext cx="12023628" cy="64633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800" b="0" i="0" u="none" strike="noStrike" kern="0" cap="none" spc="0" baseline="0">
                <a:solidFill>
                  <a:srgbClr val="000000"/>
                </a:solidFill>
                <a:uFillTx/>
                <a:latin typeface="Calibri"/>
              </a:rPr>
              <a:t>Unit:</a:t>
            </a:r>
            <a:r>
              <a:rPr lang="en-GB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 Comparative Religions		Year: 7			Term: Winter	Name:__________________________			</a:t>
            </a:r>
          </a:p>
        </p:txBody>
      </p:sp>
      <p:graphicFrame>
        <p:nvGraphicFramePr>
          <p:cNvPr id="9" name="Table 7">
            <a:extLst>
              <a:ext uri="{FF2B5EF4-FFF2-40B4-BE49-F238E27FC236}">
                <a16:creationId xmlns:a16="http://schemas.microsoft.com/office/drawing/2014/main" id="{CD2990CA-A31B-B75B-EDFE-970EEE3A6FAB}"/>
              </a:ext>
            </a:extLst>
          </p:cNvPr>
          <p:cNvGraphicFramePr>
            <a:graphicFrameLocks noGrp="1"/>
          </p:cNvGraphicFramePr>
          <p:nvPr/>
        </p:nvGraphicFramePr>
        <p:xfrm>
          <a:off x="121889" y="2020988"/>
          <a:ext cx="6269473" cy="2442206"/>
        </p:xfrm>
        <a:graphic>
          <a:graphicData uri="http://schemas.openxmlformats.org/drawingml/2006/table">
            <a:tbl>
              <a:tblPr firstRow="1" firstCol="1" bandRow="1">
                <a:effectLst/>
              </a:tblPr>
              <a:tblGrid>
                <a:gridCol w="779471">
                  <a:extLst>
                    <a:ext uri="{9D8B030D-6E8A-4147-A177-3AD203B41FA5}">
                      <a16:colId xmlns:a16="http://schemas.microsoft.com/office/drawing/2014/main" val="3816842374"/>
                    </a:ext>
                  </a:extLst>
                </a:gridCol>
                <a:gridCol w="2008580">
                  <a:extLst>
                    <a:ext uri="{9D8B030D-6E8A-4147-A177-3AD203B41FA5}">
                      <a16:colId xmlns:a16="http://schemas.microsoft.com/office/drawing/2014/main" val="2410579514"/>
                    </a:ext>
                  </a:extLst>
                </a:gridCol>
                <a:gridCol w="1874602">
                  <a:extLst>
                    <a:ext uri="{9D8B030D-6E8A-4147-A177-3AD203B41FA5}">
                      <a16:colId xmlns:a16="http://schemas.microsoft.com/office/drawing/2014/main" val="4202487867"/>
                    </a:ext>
                  </a:extLst>
                </a:gridCol>
                <a:gridCol w="1606820">
                  <a:extLst>
                    <a:ext uri="{9D8B030D-6E8A-4147-A177-3AD203B41FA5}">
                      <a16:colId xmlns:a16="http://schemas.microsoft.com/office/drawing/2014/main" val="871290056"/>
                    </a:ext>
                  </a:extLst>
                </a:gridCol>
              </a:tblGrid>
              <a:tr h="247646">
                <a:tc>
                  <a:txBody>
                    <a:bodyPr/>
                    <a:lstStyle/>
                    <a:p>
                      <a:pPr lvl="0"/>
                      <a:r>
                        <a:rPr lang="en-US" sz="800">
                          <a:solidFill>
                            <a:srgbClr val="000000"/>
                          </a:solidFill>
                          <a:latin typeface="Calibri" pitchFamily="34"/>
                          <a:ea typeface="Yu Mincho" pitchFamily="18"/>
                          <a:cs typeface="Sarabun Thin"/>
                        </a:rPr>
                        <a:t>Religion</a:t>
                      </a:r>
                      <a:endParaRPr lang="en-GB" sz="1100">
                        <a:latin typeface="Calibri" pitchFamily="34"/>
                        <a:ea typeface="Yu Mincho" pitchFamily="18"/>
                        <a:cs typeface="Arial" pitchFamily="34"/>
                      </a:endParaRPr>
                    </a:p>
                  </a:txBody>
                  <a:tcPr marL="68580" marR="68580" marT="0" marB="0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en-US" sz="800" b="0">
                          <a:solidFill>
                            <a:srgbClr val="000000"/>
                          </a:solidFill>
                          <a:latin typeface="Calibri" pitchFamily="34"/>
                          <a:ea typeface="Yu Mincho" pitchFamily="18"/>
                          <a:cs typeface="Sarabun Thin"/>
                        </a:rPr>
                        <a:t>Source of authority</a:t>
                      </a:r>
                      <a:endParaRPr lang="en-GB" sz="1100" b="0">
                        <a:latin typeface="Calibri" pitchFamily="34"/>
                        <a:ea typeface="Yu Mincho" pitchFamily="18"/>
                        <a:cs typeface="Arial" pitchFamily="34"/>
                      </a:endParaRPr>
                    </a:p>
                  </a:txBody>
                  <a:tcPr marL="68580" marR="68580" marT="0" marB="0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en-US" sz="800" b="0">
                          <a:solidFill>
                            <a:srgbClr val="000000"/>
                          </a:solidFill>
                          <a:latin typeface="Calibri" pitchFamily="34"/>
                          <a:ea typeface="Yu Mincho" pitchFamily="18"/>
                          <a:cs typeface="Sarabun Thin"/>
                        </a:rPr>
                        <a:t>Teachings about God</a:t>
                      </a:r>
                      <a:endParaRPr lang="en-GB" sz="1100" b="0">
                        <a:latin typeface="Calibri" pitchFamily="34"/>
                        <a:ea typeface="Yu Mincho" pitchFamily="18"/>
                        <a:cs typeface="Arial" pitchFamily="34"/>
                      </a:endParaRPr>
                    </a:p>
                  </a:txBody>
                  <a:tcPr marL="68580" marR="68580" marT="0" marB="0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en-US" sz="800" b="0">
                          <a:solidFill>
                            <a:srgbClr val="000000"/>
                          </a:solidFill>
                          <a:latin typeface="Calibri" pitchFamily="34"/>
                          <a:ea typeface="Yu Mincho" pitchFamily="18"/>
                          <a:cs typeface="Sarabun Thin"/>
                        </a:rPr>
                        <a:t>Teachings about the afterlife</a:t>
                      </a:r>
                      <a:endParaRPr lang="en-GB" sz="1100" b="0">
                        <a:latin typeface="Calibri" pitchFamily="34"/>
                        <a:ea typeface="Yu Mincho" pitchFamily="18"/>
                        <a:cs typeface="Arial" pitchFamily="34"/>
                      </a:endParaRPr>
                    </a:p>
                  </a:txBody>
                  <a:tcPr marL="68580" marR="68580" marT="0" marB="0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2509919"/>
                  </a:ext>
                </a:extLst>
              </a:tr>
              <a:tr h="356872">
                <a:tc>
                  <a:txBody>
                    <a:bodyPr/>
                    <a:lstStyle/>
                    <a:p>
                      <a:pPr lvl="0"/>
                      <a:r>
                        <a:rPr lang="en-US" sz="800">
                          <a:solidFill>
                            <a:srgbClr val="000000"/>
                          </a:solidFill>
                          <a:latin typeface="Calibri" pitchFamily="34"/>
                          <a:ea typeface="Yu Mincho" pitchFamily="18"/>
                          <a:cs typeface="Sarabun Thin"/>
                        </a:rPr>
                        <a:t>Judaism</a:t>
                      </a:r>
                      <a:endParaRPr lang="en-GB" sz="1100">
                        <a:latin typeface="Calibri" pitchFamily="34"/>
                        <a:ea typeface="Yu Mincho" pitchFamily="18"/>
                        <a:cs typeface="Arial" pitchFamily="34"/>
                      </a:endParaRPr>
                    </a:p>
                  </a:txBody>
                  <a:tcPr marL="68580" marR="68580" marT="0" marB="0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en-US" sz="800" b="1">
                          <a:latin typeface="Calibri" pitchFamily="34"/>
                          <a:ea typeface="Yu Mincho" pitchFamily="18"/>
                          <a:cs typeface="Sarabun Thin"/>
                        </a:rPr>
                        <a:t>The Tenakh</a:t>
                      </a:r>
                      <a:r>
                        <a:rPr lang="en-US" sz="800">
                          <a:latin typeface="Calibri" pitchFamily="34"/>
                          <a:ea typeface="Yu Mincho" pitchFamily="18"/>
                          <a:cs typeface="Sarabun Thin"/>
                        </a:rPr>
                        <a:t>, made up of three sections the </a:t>
                      </a:r>
                      <a:r>
                        <a:rPr lang="en-US" sz="800" b="1">
                          <a:latin typeface="Calibri" pitchFamily="34"/>
                          <a:ea typeface="Yu Mincho" pitchFamily="18"/>
                          <a:cs typeface="Sarabun Thin"/>
                        </a:rPr>
                        <a:t>Torah</a:t>
                      </a:r>
                      <a:r>
                        <a:rPr lang="en-US" sz="800">
                          <a:latin typeface="Calibri" pitchFamily="34"/>
                          <a:ea typeface="Yu Mincho" pitchFamily="18"/>
                          <a:cs typeface="Sarabun Thin"/>
                        </a:rPr>
                        <a:t> is the most important section as it contains Gods law or commandments.</a:t>
                      </a:r>
                      <a:endParaRPr lang="en-GB" sz="1100">
                        <a:latin typeface="Calibri" pitchFamily="34"/>
                        <a:ea typeface="Yu Mincho" pitchFamily="18"/>
                        <a:cs typeface="Arial" pitchFamily="34"/>
                      </a:endParaRPr>
                    </a:p>
                  </a:txBody>
                  <a:tcPr marL="68580" marR="68580" marT="0" marB="0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en-US" sz="800" b="1">
                          <a:latin typeface="Calibri" pitchFamily="34"/>
                          <a:ea typeface="Yu Mincho" pitchFamily="18"/>
                          <a:cs typeface="Sarabun Thin"/>
                        </a:rPr>
                        <a:t>One creator God</a:t>
                      </a:r>
                      <a:r>
                        <a:rPr lang="en-US" sz="800">
                          <a:latin typeface="Calibri" pitchFamily="34"/>
                          <a:ea typeface="Yu Mincho" pitchFamily="18"/>
                          <a:cs typeface="Sarabun Thin"/>
                        </a:rPr>
                        <a:t> that created humans to rule over the earth. </a:t>
                      </a:r>
                      <a:endParaRPr lang="en-GB" sz="1100">
                        <a:latin typeface="Calibri" pitchFamily="34"/>
                        <a:ea typeface="Yu Mincho" pitchFamily="18"/>
                        <a:cs typeface="Arial" pitchFamily="34"/>
                      </a:endParaRPr>
                    </a:p>
                  </a:txBody>
                  <a:tcPr marL="68580" marR="68580" marT="0" marB="0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en-US" sz="800">
                          <a:latin typeface="Calibri" pitchFamily="34"/>
                          <a:ea typeface="Yu Mincho" pitchFamily="18"/>
                          <a:cs typeface="Sarabun Thin"/>
                        </a:rPr>
                        <a:t>Jewish people believe in an </a:t>
                      </a:r>
                      <a:r>
                        <a:rPr lang="en-US" sz="800" b="1">
                          <a:latin typeface="Calibri" pitchFamily="34"/>
                          <a:ea typeface="Yu Mincho" pitchFamily="18"/>
                          <a:cs typeface="Sarabun Thin"/>
                        </a:rPr>
                        <a:t>afterlife</a:t>
                      </a:r>
                      <a:r>
                        <a:rPr lang="en-US" sz="800">
                          <a:latin typeface="Calibri" pitchFamily="34"/>
                          <a:ea typeface="Yu Mincho" pitchFamily="18"/>
                          <a:cs typeface="Sarabun Thin"/>
                        </a:rPr>
                        <a:t> though they are </a:t>
                      </a:r>
                      <a:r>
                        <a:rPr lang="en-US" sz="800" b="1">
                          <a:latin typeface="Calibri" pitchFamily="34"/>
                          <a:ea typeface="Yu Mincho" pitchFamily="18"/>
                          <a:cs typeface="Sarabun Thin"/>
                        </a:rPr>
                        <a:t>not sure</a:t>
                      </a:r>
                      <a:r>
                        <a:rPr lang="en-US" sz="800">
                          <a:latin typeface="Calibri" pitchFamily="34"/>
                          <a:ea typeface="Yu Mincho" pitchFamily="18"/>
                          <a:cs typeface="Sarabun Thin"/>
                        </a:rPr>
                        <a:t> what it is like. </a:t>
                      </a:r>
                      <a:endParaRPr lang="en-GB" sz="1100">
                        <a:latin typeface="Calibri" pitchFamily="34"/>
                        <a:ea typeface="Yu Mincho" pitchFamily="18"/>
                        <a:cs typeface="Arial" pitchFamily="34"/>
                      </a:endParaRPr>
                    </a:p>
                  </a:txBody>
                  <a:tcPr marL="68580" marR="68580" marT="0" marB="0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466862"/>
                  </a:ext>
                </a:extLst>
              </a:tr>
              <a:tr h="379732">
                <a:tc>
                  <a:txBody>
                    <a:bodyPr/>
                    <a:lstStyle/>
                    <a:p>
                      <a:pPr lvl="0"/>
                      <a:r>
                        <a:rPr lang="en-US" sz="800">
                          <a:solidFill>
                            <a:srgbClr val="000000"/>
                          </a:solidFill>
                          <a:latin typeface="Calibri" pitchFamily="34"/>
                          <a:ea typeface="Yu Mincho" pitchFamily="18"/>
                          <a:cs typeface="Sarabun Thin"/>
                        </a:rPr>
                        <a:t>Christianity</a:t>
                      </a:r>
                      <a:endParaRPr lang="en-GB" sz="1100">
                        <a:latin typeface="Calibri" pitchFamily="34"/>
                        <a:ea typeface="Yu Mincho" pitchFamily="18"/>
                        <a:cs typeface="Arial" pitchFamily="34"/>
                      </a:endParaRPr>
                    </a:p>
                  </a:txBody>
                  <a:tcPr marL="68580" marR="68580" marT="0" marB="0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en-US" sz="800" b="1">
                          <a:latin typeface="Calibri" pitchFamily="34"/>
                          <a:ea typeface="Yu Mincho" pitchFamily="18"/>
                          <a:cs typeface="Sarabun Thin"/>
                        </a:rPr>
                        <a:t>The Bible,</a:t>
                      </a:r>
                      <a:r>
                        <a:rPr lang="en-US" sz="800">
                          <a:latin typeface="Calibri" pitchFamily="34"/>
                          <a:ea typeface="Yu Mincho" pitchFamily="18"/>
                          <a:cs typeface="Sarabun Thin"/>
                        </a:rPr>
                        <a:t> made up of two sections, </a:t>
                      </a:r>
                      <a:r>
                        <a:rPr lang="en-US" sz="800" b="1">
                          <a:latin typeface="Calibri" pitchFamily="34"/>
                          <a:ea typeface="Yu Mincho" pitchFamily="18"/>
                          <a:cs typeface="Sarabun Thin"/>
                        </a:rPr>
                        <a:t>Old Testament</a:t>
                      </a:r>
                      <a:r>
                        <a:rPr lang="en-US" sz="800">
                          <a:latin typeface="Calibri" pitchFamily="34"/>
                          <a:ea typeface="Yu Mincho" pitchFamily="18"/>
                          <a:cs typeface="Sarabun Thin"/>
                        </a:rPr>
                        <a:t> and </a:t>
                      </a:r>
                      <a:r>
                        <a:rPr lang="en-US" sz="800" b="1">
                          <a:latin typeface="Calibri" pitchFamily="34"/>
                          <a:ea typeface="Yu Mincho" pitchFamily="18"/>
                          <a:cs typeface="Sarabun Thin"/>
                        </a:rPr>
                        <a:t>New Testament</a:t>
                      </a:r>
                      <a:r>
                        <a:rPr lang="en-US" sz="800">
                          <a:latin typeface="Calibri" pitchFamily="34"/>
                          <a:ea typeface="Yu Mincho" pitchFamily="18"/>
                          <a:cs typeface="Sarabun Thin"/>
                        </a:rPr>
                        <a:t>. Parts of the Old Testament also make up the Jewish </a:t>
                      </a:r>
                      <a:r>
                        <a:rPr lang="en-US" sz="800" b="1">
                          <a:latin typeface="Calibri" pitchFamily="34"/>
                          <a:ea typeface="Yu Mincho" pitchFamily="18"/>
                          <a:cs typeface="Sarabun Thin"/>
                        </a:rPr>
                        <a:t>Torah</a:t>
                      </a:r>
                      <a:r>
                        <a:rPr lang="en-US" sz="800">
                          <a:latin typeface="Calibri" pitchFamily="34"/>
                          <a:ea typeface="Yu Mincho" pitchFamily="18"/>
                          <a:cs typeface="Sarabun Thin"/>
                        </a:rPr>
                        <a:t>. </a:t>
                      </a:r>
                      <a:endParaRPr lang="en-GB" sz="1100">
                        <a:latin typeface="Calibri" pitchFamily="34"/>
                        <a:ea typeface="Yu Mincho" pitchFamily="18"/>
                        <a:cs typeface="Arial" pitchFamily="34"/>
                      </a:endParaRPr>
                    </a:p>
                  </a:txBody>
                  <a:tcPr marL="68580" marR="68580" marT="0" marB="0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en-US" sz="800" b="1">
                          <a:latin typeface="Calibri" pitchFamily="34"/>
                          <a:ea typeface="Yu Mincho" pitchFamily="18"/>
                          <a:cs typeface="Sarabun Thin"/>
                        </a:rPr>
                        <a:t>One God</a:t>
                      </a:r>
                      <a:r>
                        <a:rPr lang="en-US" sz="800">
                          <a:latin typeface="Calibri" pitchFamily="34"/>
                          <a:ea typeface="Yu Mincho" pitchFamily="18"/>
                          <a:cs typeface="Sarabun Thin"/>
                        </a:rPr>
                        <a:t> but he can exist in three different ways. </a:t>
                      </a:r>
                      <a:r>
                        <a:rPr lang="en-US" sz="800" b="1">
                          <a:latin typeface="Calibri" pitchFamily="34"/>
                          <a:ea typeface="Yu Mincho" pitchFamily="18"/>
                          <a:cs typeface="Sarabun Thin"/>
                        </a:rPr>
                        <a:t>God the Father</a:t>
                      </a:r>
                      <a:r>
                        <a:rPr lang="en-US" sz="800">
                          <a:latin typeface="Calibri" pitchFamily="34"/>
                          <a:ea typeface="Yu Mincho" pitchFamily="18"/>
                          <a:cs typeface="Sarabun Thin"/>
                        </a:rPr>
                        <a:t> (creator) the</a:t>
                      </a:r>
                      <a:r>
                        <a:rPr lang="en-US" sz="800" b="1">
                          <a:latin typeface="Calibri" pitchFamily="34"/>
                          <a:ea typeface="Yu Mincho" pitchFamily="18"/>
                          <a:cs typeface="Sarabun Thin"/>
                        </a:rPr>
                        <a:t> Son </a:t>
                      </a:r>
                      <a:r>
                        <a:rPr lang="en-US" sz="800">
                          <a:latin typeface="Calibri" pitchFamily="34"/>
                          <a:ea typeface="Yu Mincho" pitchFamily="18"/>
                          <a:cs typeface="Sarabun Thin"/>
                        </a:rPr>
                        <a:t>(Jesus) and the </a:t>
                      </a:r>
                      <a:r>
                        <a:rPr lang="en-US" sz="800" b="1">
                          <a:latin typeface="Calibri" pitchFamily="34"/>
                          <a:ea typeface="Yu Mincho" pitchFamily="18"/>
                          <a:cs typeface="Sarabun Thin"/>
                        </a:rPr>
                        <a:t>Holy Spirit. </a:t>
                      </a:r>
                      <a:r>
                        <a:rPr lang="en-US" sz="800">
                          <a:latin typeface="Calibri" pitchFamily="34"/>
                          <a:ea typeface="Yu Mincho" pitchFamily="18"/>
                          <a:cs typeface="Sarabun Thin"/>
                        </a:rPr>
                        <a:t>(Invisible force of God on earth) This is known as the </a:t>
                      </a:r>
                      <a:r>
                        <a:rPr lang="en-US" sz="800" b="1">
                          <a:latin typeface="Calibri" pitchFamily="34"/>
                          <a:ea typeface="Yu Mincho" pitchFamily="18"/>
                          <a:cs typeface="Sarabun Thin"/>
                        </a:rPr>
                        <a:t>Trinity</a:t>
                      </a:r>
                      <a:r>
                        <a:rPr lang="en-US" sz="800">
                          <a:latin typeface="Calibri" pitchFamily="34"/>
                          <a:ea typeface="Yu Mincho" pitchFamily="18"/>
                          <a:cs typeface="Sarabun Thin"/>
                        </a:rPr>
                        <a:t>. (3 in 1)</a:t>
                      </a:r>
                      <a:endParaRPr lang="en-GB" sz="1100">
                        <a:latin typeface="Calibri" pitchFamily="34"/>
                        <a:ea typeface="Yu Mincho" pitchFamily="18"/>
                        <a:cs typeface="Arial" pitchFamily="34"/>
                      </a:endParaRPr>
                    </a:p>
                  </a:txBody>
                  <a:tcPr marL="68580" marR="68580" marT="0" marB="0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en-US" sz="800">
                          <a:latin typeface="Calibri" pitchFamily="34"/>
                          <a:ea typeface="Yu Mincho" pitchFamily="18"/>
                          <a:cs typeface="Sarabun Thin"/>
                        </a:rPr>
                        <a:t>Christians believe that there is an afterlife with </a:t>
                      </a:r>
                      <a:r>
                        <a:rPr lang="en-US" sz="800" b="1">
                          <a:latin typeface="Calibri" pitchFamily="34"/>
                          <a:ea typeface="Yu Mincho" pitchFamily="18"/>
                          <a:cs typeface="Sarabun Thin"/>
                        </a:rPr>
                        <a:t>God</a:t>
                      </a:r>
                      <a:r>
                        <a:rPr lang="en-US" sz="800">
                          <a:latin typeface="Calibri" pitchFamily="34"/>
                          <a:ea typeface="Yu Mincho" pitchFamily="18"/>
                          <a:cs typeface="Sarabun Thin"/>
                        </a:rPr>
                        <a:t>. Many believe that for good people this will be in </a:t>
                      </a:r>
                      <a:r>
                        <a:rPr lang="en-US" sz="800" b="1">
                          <a:latin typeface="Calibri" pitchFamily="34"/>
                          <a:ea typeface="Yu Mincho" pitchFamily="18"/>
                          <a:cs typeface="Sarabun Thin"/>
                        </a:rPr>
                        <a:t>heaven</a:t>
                      </a:r>
                      <a:r>
                        <a:rPr lang="en-US" sz="800">
                          <a:latin typeface="Calibri" pitchFamily="34"/>
                          <a:ea typeface="Yu Mincho" pitchFamily="18"/>
                          <a:cs typeface="Sarabun Thin"/>
                        </a:rPr>
                        <a:t>.</a:t>
                      </a:r>
                      <a:endParaRPr lang="en-GB" sz="1100">
                        <a:latin typeface="Calibri" pitchFamily="34"/>
                        <a:ea typeface="Yu Mincho" pitchFamily="18"/>
                        <a:cs typeface="Arial" pitchFamily="34"/>
                      </a:endParaRPr>
                    </a:p>
                  </a:txBody>
                  <a:tcPr marL="68580" marR="68580" marT="0" marB="0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26082226"/>
                  </a:ext>
                </a:extLst>
              </a:tr>
              <a:tr h="356872">
                <a:tc>
                  <a:txBody>
                    <a:bodyPr/>
                    <a:lstStyle/>
                    <a:p>
                      <a:pPr lvl="0"/>
                      <a:r>
                        <a:rPr lang="en-US" sz="800">
                          <a:solidFill>
                            <a:srgbClr val="000000"/>
                          </a:solidFill>
                          <a:latin typeface="Calibri" pitchFamily="34"/>
                          <a:ea typeface="Yu Mincho" pitchFamily="18"/>
                          <a:cs typeface="Sarabun Thin"/>
                        </a:rPr>
                        <a:t>Hinduism</a:t>
                      </a:r>
                      <a:endParaRPr lang="en-GB" sz="1100">
                        <a:latin typeface="Calibri" pitchFamily="34"/>
                        <a:ea typeface="Yu Mincho" pitchFamily="18"/>
                        <a:cs typeface="Arial" pitchFamily="34"/>
                      </a:endParaRPr>
                    </a:p>
                  </a:txBody>
                  <a:tcPr marL="68580" marR="68580" marT="0" marB="0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en-US" sz="800" b="1">
                          <a:latin typeface="Calibri" pitchFamily="34"/>
                          <a:ea typeface="Yu Mincho" pitchFamily="18"/>
                          <a:cs typeface="Sarabun Thin"/>
                        </a:rPr>
                        <a:t>The Vedas</a:t>
                      </a:r>
                      <a:r>
                        <a:rPr lang="en-US" sz="800">
                          <a:latin typeface="Calibri" pitchFamily="34"/>
                          <a:ea typeface="Yu Mincho" pitchFamily="18"/>
                          <a:cs typeface="Sarabun Thin"/>
                        </a:rPr>
                        <a:t> are the </a:t>
                      </a:r>
                      <a:r>
                        <a:rPr lang="en-US" sz="800" b="1">
                          <a:latin typeface="Calibri" pitchFamily="34"/>
                          <a:ea typeface="Yu Mincho" pitchFamily="18"/>
                          <a:cs typeface="Sarabun Thin"/>
                        </a:rPr>
                        <a:t>primary</a:t>
                      </a:r>
                      <a:r>
                        <a:rPr lang="en-US" sz="800">
                          <a:latin typeface="Calibri" pitchFamily="34"/>
                          <a:ea typeface="Yu Mincho" pitchFamily="18"/>
                          <a:cs typeface="Sarabun Thin"/>
                        </a:rPr>
                        <a:t> (main) source of authority, they contain ancient teachings about the universe. The </a:t>
                      </a:r>
                      <a:r>
                        <a:rPr lang="en-US" sz="800" b="1">
                          <a:latin typeface="Calibri" pitchFamily="34"/>
                          <a:ea typeface="Yu Mincho" pitchFamily="18"/>
                          <a:cs typeface="Sarabun Thin"/>
                        </a:rPr>
                        <a:t>smriti</a:t>
                      </a:r>
                      <a:r>
                        <a:rPr lang="en-US" sz="800">
                          <a:latin typeface="Calibri" pitchFamily="34"/>
                          <a:ea typeface="Yu Mincho" pitchFamily="18"/>
                          <a:cs typeface="Sarabun Thin"/>
                        </a:rPr>
                        <a:t> are </a:t>
                      </a:r>
                      <a:r>
                        <a:rPr lang="en-US" sz="800" b="1">
                          <a:latin typeface="Calibri" pitchFamily="34"/>
                          <a:ea typeface="Yu Mincho" pitchFamily="18"/>
                          <a:cs typeface="Sarabun Thin"/>
                        </a:rPr>
                        <a:t>secondary </a:t>
                      </a:r>
                      <a:r>
                        <a:rPr lang="en-US" sz="800" b="0">
                          <a:latin typeface="Calibri" pitchFamily="34"/>
                          <a:ea typeface="Yu Mincho" pitchFamily="18"/>
                          <a:cs typeface="Sarabun Thin"/>
                        </a:rPr>
                        <a:t>scriptures containing human ideas about how to live a good life. </a:t>
                      </a:r>
                      <a:endParaRPr lang="en-GB" sz="1100" b="0">
                        <a:latin typeface="Calibri" pitchFamily="34"/>
                        <a:ea typeface="Yu Mincho" pitchFamily="18"/>
                        <a:cs typeface="Arial" pitchFamily="34"/>
                      </a:endParaRPr>
                    </a:p>
                  </a:txBody>
                  <a:tcPr marL="68580" marR="68580" marT="0" marB="0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en-US" sz="800">
                          <a:latin typeface="Calibri" pitchFamily="34"/>
                          <a:ea typeface="Yu Mincho" pitchFamily="18"/>
                          <a:cs typeface="Sarabun Thin"/>
                        </a:rPr>
                        <a:t>God exists in many different ways, God is in everything and everything is God.</a:t>
                      </a:r>
                      <a:endParaRPr lang="en-GB" sz="1100">
                        <a:latin typeface="Calibri" pitchFamily="34"/>
                        <a:ea typeface="Yu Mincho" pitchFamily="18"/>
                        <a:cs typeface="Arial" pitchFamily="34"/>
                      </a:endParaRPr>
                    </a:p>
                  </a:txBody>
                  <a:tcPr marL="68580" marR="68580" marT="0" marB="0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en-US" sz="800">
                          <a:latin typeface="Calibri" pitchFamily="34"/>
                          <a:ea typeface="Yu Mincho" pitchFamily="18"/>
                          <a:cs typeface="Sarabun Thin"/>
                        </a:rPr>
                        <a:t>Hindus’s believe in </a:t>
                      </a:r>
                      <a:r>
                        <a:rPr lang="en-US" sz="800" b="1">
                          <a:latin typeface="Calibri" pitchFamily="34"/>
                          <a:ea typeface="Yu Mincho" pitchFamily="18"/>
                          <a:cs typeface="Sarabun Thin"/>
                        </a:rPr>
                        <a:t>reincarnation</a:t>
                      </a:r>
                      <a:r>
                        <a:rPr lang="en-US" sz="800">
                          <a:latin typeface="Calibri" pitchFamily="34"/>
                          <a:ea typeface="Yu Mincho" pitchFamily="18"/>
                          <a:cs typeface="Sarabun Thin"/>
                        </a:rPr>
                        <a:t>. They believe that once life is over their </a:t>
                      </a:r>
                      <a:r>
                        <a:rPr lang="en-US" sz="800" b="1">
                          <a:latin typeface="Calibri" pitchFamily="34"/>
                          <a:ea typeface="Yu Mincho" pitchFamily="18"/>
                          <a:cs typeface="Sarabun Thin"/>
                        </a:rPr>
                        <a:t>soul</a:t>
                      </a:r>
                      <a:r>
                        <a:rPr lang="en-US" sz="800">
                          <a:latin typeface="Calibri" pitchFamily="34"/>
                          <a:ea typeface="Yu Mincho" pitchFamily="18"/>
                          <a:cs typeface="Sarabun Thin"/>
                        </a:rPr>
                        <a:t> will be reborn into another living being.</a:t>
                      </a:r>
                      <a:endParaRPr lang="en-GB" sz="1100">
                        <a:latin typeface="Calibri" pitchFamily="34"/>
                        <a:ea typeface="Yu Mincho" pitchFamily="18"/>
                        <a:cs typeface="Arial" pitchFamily="34"/>
                      </a:endParaRPr>
                    </a:p>
                  </a:txBody>
                  <a:tcPr marL="68580" marR="68580" marT="0" marB="0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10996368"/>
                  </a:ext>
                </a:extLst>
              </a:tr>
              <a:tr h="379732">
                <a:tc>
                  <a:txBody>
                    <a:bodyPr/>
                    <a:lstStyle/>
                    <a:p>
                      <a:pPr lvl="0"/>
                      <a:r>
                        <a:rPr lang="en-US" sz="800">
                          <a:solidFill>
                            <a:srgbClr val="000000"/>
                          </a:solidFill>
                          <a:latin typeface="Calibri" pitchFamily="34"/>
                          <a:ea typeface="Yu Mincho" pitchFamily="18"/>
                          <a:cs typeface="Sarabun Thin"/>
                        </a:rPr>
                        <a:t>Sikhism</a:t>
                      </a:r>
                      <a:endParaRPr lang="en-GB" sz="1100">
                        <a:latin typeface="Calibri" pitchFamily="34"/>
                        <a:ea typeface="Yu Mincho" pitchFamily="18"/>
                        <a:cs typeface="Arial" pitchFamily="34"/>
                      </a:endParaRPr>
                    </a:p>
                  </a:txBody>
                  <a:tcPr marL="68580" marR="68580" marT="0" marB="0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en-US" sz="800">
                          <a:latin typeface="Calibri" pitchFamily="34"/>
                          <a:ea typeface="Yu Mincho" pitchFamily="18"/>
                          <a:cs typeface="Sarabun Thin"/>
                        </a:rPr>
                        <a:t>The </a:t>
                      </a:r>
                      <a:r>
                        <a:rPr lang="en-US" sz="800" b="1">
                          <a:latin typeface="Calibri" pitchFamily="34"/>
                          <a:ea typeface="Yu Mincho" pitchFamily="18"/>
                          <a:cs typeface="Sarabun Thin"/>
                        </a:rPr>
                        <a:t>Guru Granth Sahib</a:t>
                      </a:r>
                      <a:r>
                        <a:rPr lang="en-US" sz="800">
                          <a:latin typeface="Calibri" pitchFamily="34"/>
                          <a:ea typeface="Yu Mincho" pitchFamily="18"/>
                          <a:cs typeface="Sarabun Thin"/>
                        </a:rPr>
                        <a:t> (a book) is treated as if it is a living Guru (Teacher) It has all the important teachings from the human gurus who were important leaders in the early part of the Sikh religion. </a:t>
                      </a:r>
                      <a:endParaRPr lang="en-GB" sz="1100">
                        <a:latin typeface="Calibri" pitchFamily="34"/>
                        <a:ea typeface="Yu Mincho" pitchFamily="18"/>
                        <a:cs typeface="Arial" pitchFamily="34"/>
                      </a:endParaRPr>
                    </a:p>
                  </a:txBody>
                  <a:tcPr marL="68580" marR="68580" marT="0" marB="0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en-US" sz="800">
                          <a:latin typeface="Calibri" pitchFamily="34"/>
                          <a:ea typeface="Yu Mincho" pitchFamily="18"/>
                          <a:cs typeface="Sarabun Thin"/>
                        </a:rPr>
                        <a:t>There is </a:t>
                      </a:r>
                      <a:r>
                        <a:rPr lang="en-US" sz="800" b="1">
                          <a:latin typeface="Calibri" pitchFamily="34"/>
                          <a:ea typeface="Yu Mincho" pitchFamily="18"/>
                          <a:cs typeface="Sarabun Thin"/>
                        </a:rPr>
                        <a:t>one God</a:t>
                      </a:r>
                      <a:r>
                        <a:rPr lang="en-US" sz="800">
                          <a:latin typeface="Calibri" pitchFamily="34"/>
                          <a:ea typeface="Yu Mincho" pitchFamily="18"/>
                          <a:cs typeface="Sarabun Thin"/>
                        </a:rPr>
                        <a:t>, he created everything and there is a spark of God in all living things. </a:t>
                      </a:r>
                      <a:endParaRPr lang="en-GB" sz="1100">
                        <a:latin typeface="Calibri" pitchFamily="34"/>
                        <a:ea typeface="Yu Mincho" pitchFamily="18"/>
                        <a:cs typeface="Arial" pitchFamily="34"/>
                      </a:endParaRPr>
                    </a:p>
                  </a:txBody>
                  <a:tcPr marL="68580" marR="68580" marT="0" marB="0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en-US" sz="800">
                          <a:latin typeface="Calibri" pitchFamily="34"/>
                          <a:ea typeface="Yu Mincho" pitchFamily="18"/>
                          <a:cs typeface="Sarabun Thin"/>
                        </a:rPr>
                        <a:t>Sikhs believe in </a:t>
                      </a:r>
                      <a:r>
                        <a:rPr lang="en-US" sz="800" b="1">
                          <a:latin typeface="Calibri" pitchFamily="34"/>
                          <a:ea typeface="Yu Mincho" pitchFamily="18"/>
                          <a:cs typeface="Sarabun Thin"/>
                        </a:rPr>
                        <a:t>reincarnation</a:t>
                      </a:r>
                      <a:r>
                        <a:rPr lang="en-US" sz="800">
                          <a:latin typeface="Calibri" pitchFamily="34"/>
                          <a:ea typeface="Yu Mincho" pitchFamily="18"/>
                          <a:cs typeface="Sarabun Thin"/>
                        </a:rPr>
                        <a:t>. </a:t>
                      </a:r>
                      <a:endParaRPr lang="en-GB" sz="1100">
                        <a:latin typeface="Calibri" pitchFamily="34"/>
                        <a:ea typeface="Yu Mincho" pitchFamily="18"/>
                        <a:cs typeface="Arial" pitchFamily="34"/>
                      </a:endParaRPr>
                    </a:p>
                  </a:txBody>
                  <a:tcPr marL="68580" marR="68580" marT="0" marB="0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68837579"/>
                  </a:ext>
                </a:extLst>
              </a:tr>
            </a:tbl>
          </a:graphicData>
        </a:graphic>
      </p:graphicFrame>
      <p:cxnSp>
        <p:nvCxnSpPr>
          <p:cNvPr id="10" name="Straight Arrow Connector 8">
            <a:extLst>
              <a:ext uri="{FF2B5EF4-FFF2-40B4-BE49-F238E27FC236}">
                <a16:creationId xmlns:a16="http://schemas.microsoft.com/office/drawing/2014/main" id="{5E602CE6-A809-305E-8C7C-701B2DDBC6DA}"/>
              </a:ext>
            </a:extLst>
          </p:cNvPr>
          <p:cNvCxnSpPr/>
          <p:nvPr/>
        </p:nvCxnSpPr>
        <p:spPr>
          <a:xfrm flipH="1" flipV="1">
            <a:off x="5356226" y="9424985"/>
            <a:ext cx="442907" cy="858842"/>
          </a:xfrm>
          <a:prstGeom prst="straightConnector1">
            <a:avLst/>
          </a:prstGeom>
          <a:noFill/>
          <a:ln w="6345" cap="flat">
            <a:solidFill>
              <a:srgbClr val="4472C4"/>
            </a:solidFill>
            <a:prstDash val="solid"/>
            <a:miter/>
            <a:tailEnd type="arrow"/>
          </a:ln>
        </p:spPr>
      </p:cxnSp>
      <p:graphicFrame>
        <p:nvGraphicFramePr>
          <p:cNvPr id="11" name="Table 14">
            <a:extLst>
              <a:ext uri="{FF2B5EF4-FFF2-40B4-BE49-F238E27FC236}">
                <a16:creationId xmlns:a16="http://schemas.microsoft.com/office/drawing/2014/main" id="{50E2247B-AE83-05BF-5B1D-B852DA3D2A9F}"/>
              </a:ext>
            </a:extLst>
          </p:cNvPr>
          <p:cNvGraphicFramePr>
            <a:graphicFrameLocks noGrp="1"/>
          </p:cNvGraphicFramePr>
          <p:nvPr/>
        </p:nvGraphicFramePr>
        <p:xfrm>
          <a:off x="121889" y="5406106"/>
          <a:ext cx="6269472" cy="1432560"/>
        </p:xfrm>
        <a:graphic>
          <a:graphicData uri="http://schemas.openxmlformats.org/drawingml/2006/table">
            <a:tbl>
              <a:tblPr firstRow="1" bandRow="1">
                <a:effectLst/>
                <a:tableStyleId>{5940675A-B579-460E-94D1-54222C63F5DA}</a:tableStyleId>
              </a:tblPr>
              <a:tblGrid>
                <a:gridCol w="2089824">
                  <a:extLst>
                    <a:ext uri="{9D8B030D-6E8A-4147-A177-3AD203B41FA5}">
                      <a16:colId xmlns:a16="http://schemas.microsoft.com/office/drawing/2014/main" val="735416609"/>
                    </a:ext>
                  </a:extLst>
                </a:gridCol>
                <a:gridCol w="2089824">
                  <a:extLst>
                    <a:ext uri="{9D8B030D-6E8A-4147-A177-3AD203B41FA5}">
                      <a16:colId xmlns:a16="http://schemas.microsoft.com/office/drawing/2014/main" val="3762270141"/>
                    </a:ext>
                  </a:extLst>
                </a:gridCol>
                <a:gridCol w="2089824">
                  <a:extLst>
                    <a:ext uri="{9D8B030D-6E8A-4147-A177-3AD203B41FA5}">
                      <a16:colId xmlns:a16="http://schemas.microsoft.com/office/drawing/2014/main" val="1099731492"/>
                    </a:ext>
                  </a:extLst>
                </a:gridCol>
              </a:tblGrid>
              <a:tr h="370844">
                <a:tc>
                  <a:txBody>
                    <a:bodyPr/>
                    <a:lstStyle/>
                    <a:p>
                      <a:pPr lvl="0"/>
                      <a:r>
                        <a:rPr lang="en-GB" sz="800" b="1" u="sng">
                          <a:solidFill>
                            <a:srgbClr val="000000"/>
                          </a:solidFill>
                        </a:rPr>
                        <a:t>Communal worship: </a:t>
                      </a:r>
                      <a:r>
                        <a:rPr lang="en-GB" sz="800" b="0" u="none">
                          <a:solidFill>
                            <a:srgbClr val="000000"/>
                          </a:solidFill>
                        </a:rPr>
                        <a:t>worship in groups</a:t>
                      </a:r>
                      <a:endParaRPr lang="en-GB" sz="800" b="0" u="sng">
                        <a:solidFill>
                          <a:srgbClr val="000000"/>
                        </a:solidFill>
                      </a:endParaRPr>
                    </a:p>
                    <a:p>
                      <a:pPr lvl="0"/>
                      <a:r>
                        <a:rPr lang="en-GB" sz="800" b="0" u="none">
                          <a:solidFill>
                            <a:srgbClr val="000000"/>
                          </a:solidFill>
                        </a:rPr>
                        <a:t>Important for a number of reasons, </a:t>
                      </a:r>
                    </a:p>
                    <a:p>
                      <a:pPr marL="171450" lvl="0" indent="-171450">
                        <a:buSzPct val="100000"/>
                        <a:buFont typeface="Arial" pitchFamily="34"/>
                        <a:buChar char="•"/>
                      </a:pPr>
                      <a:r>
                        <a:rPr lang="en-GB" sz="800" b="0" u="none">
                          <a:solidFill>
                            <a:srgbClr val="000000"/>
                          </a:solidFill>
                        </a:rPr>
                        <a:t>You can connect with others</a:t>
                      </a:r>
                    </a:p>
                    <a:p>
                      <a:pPr marL="171450" lvl="0" indent="-171450">
                        <a:buSzPct val="100000"/>
                        <a:buFont typeface="Arial" pitchFamily="34"/>
                        <a:buChar char="•"/>
                      </a:pPr>
                      <a:r>
                        <a:rPr lang="en-GB" sz="800" b="0" u="none">
                          <a:solidFill>
                            <a:srgbClr val="000000"/>
                          </a:solidFill>
                        </a:rPr>
                        <a:t>Strengthens faith by sharing with others</a:t>
                      </a:r>
                    </a:p>
                    <a:p>
                      <a:pPr marL="171450" lvl="0" indent="-171450">
                        <a:buSzPct val="100000"/>
                        <a:buFont typeface="Arial" pitchFamily="34"/>
                        <a:buChar char="•"/>
                      </a:pPr>
                      <a:r>
                        <a:rPr lang="en-GB" sz="800" b="0" u="none">
                          <a:solidFill>
                            <a:srgbClr val="000000"/>
                          </a:solidFill>
                        </a:rPr>
                        <a:t>May feel Gods presence more in groups.</a:t>
                      </a:r>
                    </a:p>
                    <a:p>
                      <a:pPr marL="171450" lvl="0" indent="-171450">
                        <a:buSzPct val="100000"/>
                        <a:buFont typeface="Arial" pitchFamily="34"/>
                        <a:buChar char="•"/>
                      </a:pPr>
                      <a:r>
                        <a:rPr lang="en-GB" sz="800" b="0" u="none">
                          <a:solidFill>
                            <a:srgbClr val="000000"/>
                          </a:solidFill>
                        </a:rPr>
                        <a:t>May believe prayers are more powerful in groups. </a:t>
                      </a:r>
                    </a:p>
                    <a:p>
                      <a:pPr marL="171450" lvl="0" indent="-171450">
                        <a:buSzPct val="100000"/>
                        <a:buFont typeface="Arial" pitchFamily="34"/>
                        <a:buChar char="•"/>
                      </a:pPr>
                      <a:r>
                        <a:rPr lang="en-GB" sz="800" b="0" u="none">
                          <a:solidFill>
                            <a:srgbClr val="000000"/>
                          </a:solidFill>
                        </a:rPr>
                        <a:t>May feel communication with God is stronger through organised rituals.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en-GB" sz="800" b="1" u="sng">
                          <a:solidFill>
                            <a:srgbClr val="000000"/>
                          </a:solidFill>
                        </a:rPr>
                        <a:t>Private/individual worship: </a:t>
                      </a:r>
                    </a:p>
                    <a:p>
                      <a:pPr lvl="0"/>
                      <a:r>
                        <a:rPr lang="en-GB" sz="800" b="0" u="none">
                          <a:solidFill>
                            <a:srgbClr val="000000"/>
                          </a:solidFill>
                        </a:rPr>
                        <a:t>People may also worship alone, they may;</a:t>
                      </a:r>
                    </a:p>
                    <a:p>
                      <a:pPr marL="171450" lvl="0" indent="-171450">
                        <a:buSzPct val="100000"/>
                        <a:buFont typeface="Arial" pitchFamily="34"/>
                        <a:buChar char="•"/>
                      </a:pPr>
                      <a:r>
                        <a:rPr lang="en-GB" sz="800" b="0" u="none">
                          <a:solidFill>
                            <a:srgbClr val="000000"/>
                          </a:solidFill>
                        </a:rPr>
                        <a:t>Reflect or meditate on God</a:t>
                      </a:r>
                    </a:p>
                    <a:p>
                      <a:pPr marL="171450" lvl="0" indent="-171450">
                        <a:buSzPct val="100000"/>
                        <a:buFont typeface="Arial" pitchFamily="34"/>
                        <a:buChar char="•"/>
                      </a:pPr>
                      <a:r>
                        <a:rPr lang="en-GB" sz="800" b="0" u="none">
                          <a:solidFill>
                            <a:srgbClr val="000000"/>
                          </a:solidFill>
                        </a:rPr>
                        <a:t>Study their religion or read a source of authority alone.</a:t>
                      </a:r>
                    </a:p>
                    <a:p>
                      <a:pPr marL="171450" lvl="0" indent="-171450">
                        <a:buSzPct val="100000"/>
                        <a:buFont typeface="Arial" pitchFamily="34"/>
                        <a:buChar char="•"/>
                      </a:pPr>
                      <a:r>
                        <a:rPr lang="en-GB" sz="800" b="0" u="none">
                          <a:solidFill>
                            <a:srgbClr val="000000"/>
                          </a:solidFill>
                        </a:rPr>
                        <a:t>Share personal thoughts with God out loud or in their head.</a:t>
                      </a:r>
                    </a:p>
                    <a:p>
                      <a:pPr marL="171450" lvl="0" indent="-171450">
                        <a:buSzPct val="100000"/>
                        <a:buFont typeface="Arial" pitchFamily="34"/>
                        <a:buChar char="•"/>
                      </a:pPr>
                      <a:r>
                        <a:rPr lang="en-GB" sz="800" b="0" u="none">
                          <a:solidFill>
                            <a:srgbClr val="000000"/>
                          </a:solidFill>
                        </a:rPr>
                        <a:t>May say private prayers.</a:t>
                      </a:r>
                    </a:p>
                    <a:p>
                      <a:pPr marL="0" lvl="0" indent="0">
                        <a:buNone/>
                      </a:pPr>
                      <a:r>
                        <a:rPr lang="en-GB" sz="800" b="0" u="none">
                          <a:solidFill>
                            <a:srgbClr val="000000"/>
                          </a:solidFill>
                        </a:rPr>
                        <a:t>One form of worship is not better than another, many will feel both have their place and are valuable.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en-GB" sz="800" b="1" u="sng">
                          <a:solidFill>
                            <a:srgbClr val="000000"/>
                          </a:solidFill>
                        </a:rPr>
                        <a:t>Morality</a:t>
                      </a:r>
                      <a:r>
                        <a:rPr lang="en-GB" sz="800" u="sng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en-GB" sz="800" b="0" u="none">
                          <a:solidFill>
                            <a:srgbClr val="000000"/>
                          </a:solidFill>
                        </a:rPr>
                        <a:t>(ideas about right and wrong)</a:t>
                      </a:r>
                    </a:p>
                    <a:p>
                      <a:pPr lvl="0"/>
                      <a:r>
                        <a:rPr lang="en-GB" sz="800" b="0" u="none">
                          <a:solidFill>
                            <a:srgbClr val="000000"/>
                          </a:solidFill>
                        </a:rPr>
                        <a:t>If you believe that God created everything, they treating Gods creation with love, respect and compassion can be an expression of faith or an act or worship. </a:t>
                      </a:r>
                    </a:p>
                    <a:p>
                      <a:pPr marL="171450" lvl="0" indent="-171450">
                        <a:buSzPct val="100000"/>
                        <a:buFont typeface="Arial" pitchFamily="34"/>
                        <a:buChar char="•"/>
                      </a:pPr>
                      <a:r>
                        <a:rPr lang="en-GB" sz="800" b="0" u="none">
                          <a:solidFill>
                            <a:srgbClr val="000000"/>
                          </a:solidFill>
                        </a:rPr>
                        <a:t>In the Ten Commandments, six of them are about morality. </a:t>
                      </a:r>
                    </a:p>
                    <a:p>
                      <a:pPr marL="171450" lvl="0" indent="-171450">
                        <a:buSzPct val="100000"/>
                        <a:buFont typeface="Arial" pitchFamily="34"/>
                        <a:buChar char="•"/>
                      </a:pPr>
                      <a:r>
                        <a:rPr lang="en-GB" sz="800" b="0" u="none">
                          <a:solidFill>
                            <a:srgbClr val="000000"/>
                          </a:solidFill>
                        </a:rPr>
                        <a:t>Religions all teach that actions should be motivated by </a:t>
                      </a:r>
                      <a:r>
                        <a:rPr lang="en-GB" sz="800" b="1" u="none">
                          <a:solidFill>
                            <a:srgbClr val="000000"/>
                          </a:solidFill>
                        </a:rPr>
                        <a:t>love</a:t>
                      </a:r>
                      <a:r>
                        <a:rPr lang="en-GB" sz="800" b="0" u="none">
                          <a:solidFill>
                            <a:srgbClr val="000000"/>
                          </a:solidFill>
                        </a:rPr>
                        <a:t>, </a:t>
                      </a:r>
                      <a:r>
                        <a:rPr lang="en-GB" sz="800" b="1" u="none">
                          <a:solidFill>
                            <a:srgbClr val="000000"/>
                          </a:solidFill>
                        </a:rPr>
                        <a:t>compassion</a:t>
                      </a:r>
                      <a:r>
                        <a:rPr lang="en-GB" sz="800" b="0" u="none">
                          <a:solidFill>
                            <a:srgbClr val="000000"/>
                          </a:solidFill>
                        </a:rPr>
                        <a:t>, </a:t>
                      </a:r>
                      <a:r>
                        <a:rPr lang="en-GB" sz="800" b="1" u="none">
                          <a:solidFill>
                            <a:srgbClr val="000000"/>
                          </a:solidFill>
                        </a:rPr>
                        <a:t>generosity</a:t>
                      </a:r>
                      <a:r>
                        <a:rPr lang="en-GB" sz="800" b="0" u="none">
                          <a:solidFill>
                            <a:srgbClr val="000000"/>
                          </a:solidFill>
                        </a:rPr>
                        <a:t>, </a:t>
                      </a:r>
                      <a:r>
                        <a:rPr lang="en-GB" sz="800" b="1" u="none">
                          <a:solidFill>
                            <a:srgbClr val="000000"/>
                          </a:solidFill>
                        </a:rPr>
                        <a:t>honesty</a:t>
                      </a:r>
                      <a:r>
                        <a:rPr lang="en-GB" sz="800" b="0" u="none">
                          <a:solidFill>
                            <a:srgbClr val="000000"/>
                          </a:solidFill>
                        </a:rPr>
                        <a:t>, </a:t>
                      </a:r>
                      <a:r>
                        <a:rPr lang="en-GB" sz="800" b="1" u="none">
                          <a:solidFill>
                            <a:srgbClr val="000000"/>
                          </a:solidFill>
                        </a:rPr>
                        <a:t>forgiveness</a:t>
                      </a:r>
                      <a:r>
                        <a:rPr lang="en-GB" sz="800" b="0" u="none">
                          <a:solidFill>
                            <a:srgbClr val="000000"/>
                          </a:solidFill>
                        </a:rPr>
                        <a:t>, </a:t>
                      </a:r>
                      <a:r>
                        <a:rPr lang="en-GB" sz="800" b="1" u="none">
                          <a:solidFill>
                            <a:srgbClr val="000000"/>
                          </a:solidFill>
                        </a:rPr>
                        <a:t>respect</a:t>
                      </a:r>
                      <a:r>
                        <a:rPr lang="en-GB" sz="800" b="0" u="none">
                          <a:solidFill>
                            <a:srgbClr val="000000"/>
                          </a:solidFill>
                        </a:rPr>
                        <a:t> for life and others.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8537188"/>
                  </a:ext>
                </a:extLst>
              </a:tr>
            </a:tbl>
          </a:graphicData>
        </a:graphic>
      </p:graphicFrame>
      <p:graphicFrame>
        <p:nvGraphicFramePr>
          <p:cNvPr id="12" name="Table 5">
            <a:extLst>
              <a:ext uri="{FF2B5EF4-FFF2-40B4-BE49-F238E27FC236}">
                <a16:creationId xmlns:a16="http://schemas.microsoft.com/office/drawing/2014/main" id="{01A93AD6-2288-8C96-9D25-C76E36A9FB9B}"/>
              </a:ext>
            </a:extLst>
          </p:cNvPr>
          <p:cNvGraphicFramePr>
            <a:graphicFrameLocks noGrp="1"/>
          </p:cNvGraphicFramePr>
          <p:nvPr/>
        </p:nvGraphicFramePr>
        <p:xfrm>
          <a:off x="121889" y="324273"/>
          <a:ext cx="6269483" cy="4144322"/>
        </p:xfrm>
        <a:graphic>
          <a:graphicData uri="http://schemas.openxmlformats.org/drawingml/2006/table">
            <a:tbl>
              <a:tblPr firstRow="1" bandRow="1">
                <a:effectLst/>
                <a:tableStyleId>{5940675A-B579-460E-94D1-54222C63F5DA}</a:tableStyleId>
              </a:tblPr>
              <a:tblGrid>
                <a:gridCol w="6269483">
                  <a:extLst>
                    <a:ext uri="{9D8B030D-6E8A-4147-A177-3AD203B41FA5}">
                      <a16:colId xmlns:a16="http://schemas.microsoft.com/office/drawing/2014/main" val="1040853148"/>
                    </a:ext>
                  </a:extLst>
                </a:gridCol>
              </a:tblGrid>
              <a:tr h="238438">
                <a:tc>
                  <a:txBody>
                    <a:bodyPr/>
                    <a:lstStyle/>
                    <a:p>
                      <a:pPr lvl="0"/>
                      <a:r>
                        <a:rPr lang="en-GB" sz="1000" b="1"/>
                        <a:t>Learning Question 5: What are sources of authority?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4952222"/>
                  </a:ext>
                </a:extLst>
              </a:tr>
              <a:tr h="3900482">
                <a:tc>
                  <a:txBody>
                    <a:bodyPr/>
                    <a:lstStyle/>
                    <a:p>
                      <a:pPr lvl="0"/>
                      <a:r>
                        <a:rPr lang="en-GB" sz="800" b="1" dirty="0"/>
                        <a:t>Vocabulary:</a:t>
                      </a:r>
                    </a:p>
                    <a:p>
                      <a:pPr lvl="0"/>
                      <a:r>
                        <a:rPr lang="en-GB" sz="800" b="1" dirty="0"/>
                        <a:t>Source of authority: </a:t>
                      </a:r>
                      <a:r>
                        <a:rPr lang="en-GB" sz="800" b="0" i="0" kern="1200" dirty="0">
                          <a:solidFill>
                            <a:srgbClr val="000000"/>
                          </a:solidFill>
                          <a:latin typeface="Calibri"/>
                        </a:rPr>
                        <a:t>Religious texts, people, leaders or bodies responsible for guiding people on how to live.</a:t>
                      </a:r>
                      <a:endParaRPr lang="en-GB" sz="800" b="1" dirty="0"/>
                    </a:p>
                    <a:p>
                      <a:pPr lvl="0"/>
                      <a:r>
                        <a:rPr lang="en-GB" sz="800" b="1" dirty="0"/>
                        <a:t>Primary: </a:t>
                      </a:r>
                      <a:r>
                        <a:rPr lang="en-GB" sz="800" b="0" dirty="0"/>
                        <a:t>something that comes first or is the most important. </a:t>
                      </a:r>
                    </a:p>
                    <a:p>
                      <a:pPr lvl="0"/>
                      <a:endParaRPr lang="en-GB" sz="800" b="1" dirty="0"/>
                    </a:p>
                    <a:p>
                      <a:pPr lvl="0"/>
                      <a:r>
                        <a:rPr lang="en-GB" sz="800" dirty="0"/>
                        <a:t>Religions have ideas about </a:t>
                      </a:r>
                      <a:r>
                        <a:rPr lang="en-GB" sz="800" b="1" dirty="0"/>
                        <a:t>God</a:t>
                      </a:r>
                      <a:r>
                        <a:rPr lang="en-GB" sz="800" dirty="0"/>
                        <a:t>, how to live and the </a:t>
                      </a:r>
                      <a:r>
                        <a:rPr lang="en-GB" sz="800" b="1" dirty="0"/>
                        <a:t>afterlife</a:t>
                      </a:r>
                      <a:r>
                        <a:rPr lang="en-GB" sz="800" dirty="0"/>
                        <a:t>. These are usually found </a:t>
                      </a:r>
                      <a:r>
                        <a:rPr lang="en-GB" sz="800" b="1" dirty="0"/>
                        <a:t>in sources of authority</a:t>
                      </a:r>
                      <a:r>
                        <a:rPr lang="en-GB" sz="800" dirty="0"/>
                        <a:t>. Sacred texts or holy writings are some of the most important sources of authority  for many religions. </a:t>
                      </a:r>
                    </a:p>
                    <a:p>
                      <a:pPr lvl="0"/>
                      <a:endParaRPr lang="en-GB" sz="800" dirty="0"/>
                    </a:p>
                    <a:p>
                      <a:pPr lvl="0"/>
                      <a:r>
                        <a:rPr lang="en-GB" sz="800" dirty="0"/>
                        <a:t>In some religions their religious leaders can also </a:t>
                      </a:r>
                      <a:r>
                        <a:rPr lang="en-GB" sz="800" b="0" dirty="0"/>
                        <a:t>be</a:t>
                      </a:r>
                      <a:r>
                        <a:rPr lang="en-GB" sz="800" b="1" dirty="0"/>
                        <a:t> sources of authority</a:t>
                      </a:r>
                      <a:r>
                        <a:rPr lang="en-GB" sz="800" dirty="0"/>
                        <a:t>, for example the </a:t>
                      </a:r>
                      <a:r>
                        <a:rPr lang="en-GB" sz="800" b="1" dirty="0"/>
                        <a:t>Pope</a:t>
                      </a:r>
                      <a:r>
                        <a:rPr lang="en-GB" sz="800" dirty="0"/>
                        <a:t> for </a:t>
                      </a:r>
                      <a:r>
                        <a:rPr lang="en-GB" sz="800" b="1" dirty="0"/>
                        <a:t>Catholics</a:t>
                      </a:r>
                      <a:r>
                        <a:rPr lang="en-GB" sz="800" dirty="0"/>
                        <a:t>. When he speaks about an issue Catholics take this very seriously and reflect on his words. </a:t>
                      </a:r>
                    </a:p>
                    <a:p>
                      <a:pPr lvl="0"/>
                      <a:endParaRPr lang="en-GB" sz="800" dirty="0"/>
                    </a:p>
                    <a:p>
                      <a:pPr lvl="0"/>
                      <a:r>
                        <a:rPr lang="en-GB" sz="800" b="1" u="sng" dirty="0"/>
                        <a:t>Some examples of sources of authority and their teachings about God and the afterlife</a:t>
                      </a:r>
                    </a:p>
                    <a:p>
                      <a:pPr lvl="0"/>
                      <a:endParaRPr lang="en-GB" dirty="0"/>
                    </a:p>
                    <a:p>
                      <a:pPr lvl="0"/>
                      <a:endParaRPr lang="en-GB" dirty="0"/>
                    </a:p>
                    <a:p>
                      <a:pPr lvl="0"/>
                      <a:endParaRPr lang="en-GB" sz="1000" b="1" dirty="0"/>
                    </a:p>
                    <a:p>
                      <a:pPr lvl="0"/>
                      <a:endParaRPr lang="en-GB" sz="1000" dirty="0"/>
                    </a:p>
                    <a:p>
                      <a:pPr lvl="1"/>
                      <a:endParaRPr lang="en-GB" sz="1000" dirty="0"/>
                    </a:p>
                    <a:p>
                      <a:pPr lvl="0"/>
                      <a:endParaRPr lang="en-GB" sz="1000" b="1" u="sng" dirty="0"/>
                    </a:p>
                    <a:p>
                      <a:pPr lvl="0"/>
                      <a:endParaRPr lang="en-GB" dirty="0"/>
                    </a:p>
                    <a:p>
                      <a:pPr lvl="0"/>
                      <a:endParaRPr lang="en-GB" dirty="0"/>
                    </a:p>
                    <a:p>
                      <a:pPr lvl="0"/>
                      <a:endParaRPr lang="en-GB" dirty="0"/>
                    </a:p>
                    <a:p>
                      <a:pPr lvl="0"/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76339801"/>
                  </a:ext>
                </a:extLst>
              </a:tr>
            </a:tbl>
          </a:graphicData>
        </a:graphic>
      </p:graphicFrame>
      <p:sp>
        <p:nvSpPr>
          <p:cNvPr id="13" name="TextBox 16">
            <a:extLst>
              <a:ext uri="{FF2B5EF4-FFF2-40B4-BE49-F238E27FC236}">
                <a16:creationId xmlns:a16="http://schemas.microsoft.com/office/drawing/2014/main" id="{51FFB50D-500C-CF49-9028-7C00519A2842}"/>
              </a:ext>
            </a:extLst>
          </p:cNvPr>
          <p:cNvSpPr txBox="1"/>
          <p:nvPr/>
        </p:nvSpPr>
        <p:spPr>
          <a:xfrm>
            <a:off x="6552179" y="1407572"/>
            <a:ext cx="5517919" cy="13234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342900" marR="0" lvl="0" indent="-34290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Symbol" pitchFamily="18"/>
              <a:buChar char="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800" b="1" i="0" u="none" strike="noStrike" kern="1200" cap="none" spc="0" baseline="0" dirty="0">
                <a:solidFill>
                  <a:srgbClr val="000000"/>
                </a:solidFill>
                <a:uFillTx/>
                <a:latin typeface="Calibri" pitchFamily="34"/>
                <a:ea typeface="Yu Mincho" pitchFamily="18"/>
                <a:cs typeface="Sarabun Thin"/>
              </a:rPr>
              <a:t>Food: </a:t>
            </a:r>
            <a:r>
              <a:rPr lang="en-US" sz="800" b="0" i="0" u="none" strike="noStrike" kern="1200" cap="none" spc="0" baseline="0" dirty="0">
                <a:solidFill>
                  <a:srgbClr val="000000"/>
                </a:solidFill>
                <a:uFillTx/>
                <a:latin typeface="Calibri" pitchFamily="34"/>
                <a:ea typeface="Yu Mincho" pitchFamily="18"/>
                <a:cs typeface="Sarabun Thin"/>
              </a:rPr>
              <a:t>Some religions have laws about food. Food that is permitted in Judaism is known as </a:t>
            </a:r>
            <a:r>
              <a:rPr lang="en-US" sz="800" b="1" i="0" u="none" strike="noStrike" kern="1200" cap="none" spc="0" baseline="0" dirty="0">
                <a:solidFill>
                  <a:srgbClr val="000000"/>
                </a:solidFill>
                <a:uFillTx/>
                <a:latin typeface="Calibri" pitchFamily="34"/>
                <a:ea typeface="Yu Mincho" pitchFamily="18"/>
                <a:cs typeface="Sarabun Thin"/>
              </a:rPr>
              <a:t>kosher. Muslims </a:t>
            </a:r>
            <a:r>
              <a:rPr lang="en-US" sz="800" b="0" i="0" u="none" strike="noStrike" kern="1200" cap="none" spc="0" baseline="0" dirty="0">
                <a:solidFill>
                  <a:srgbClr val="000000"/>
                </a:solidFill>
                <a:uFillTx/>
                <a:latin typeface="Calibri" pitchFamily="34"/>
                <a:ea typeface="Yu Mincho" pitchFamily="18"/>
                <a:cs typeface="Sarabun Thin"/>
              </a:rPr>
              <a:t>have similar rules, food that is allowed is known as </a:t>
            </a:r>
            <a:r>
              <a:rPr lang="en-US" sz="800" b="1" i="0" u="none" strike="noStrike" kern="1200" cap="none" spc="0" baseline="0" dirty="0">
                <a:solidFill>
                  <a:srgbClr val="000000"/>
                </a:solidFill>
                <a:uFillTx/>
                <a:latin typeface="Calibri" pitchFamily="34"/>
                <a:ea typeface="Yu Mincho" pitchFamily="18"/>
                <a:cs typeface="Sarabun Thin"/>
              </a:rPr>
              <a:t>halal </a:t>
            </a:r>
            <a:r>
              <a:rPr lang="en-US" sz="800" b="0" i="0" u="none" strike="noStrike" kern="1200" cap="none" spc="0" baseline="0" dirty="0">
                <a:solidFill>
                  <a:srgbClr val="000000"/>
                </a:solidFill>
                <a:uFillTx/>
                <a:latin typeface="Calibri" pitchFamily="34"/>
                <a:ea typeface="Yu Mincho" pitchFamily="18"/>
                <a:cs typeface="Sarabun Thin"/>
              </a:rPr>
              <a:t>and many</a:t>
            </a:r>
            <a:r>
              <a:rPr lang="en-US" sz="800" b="1" i="0" u="none" strike="noStrike" kern="1200" cap="none" spc="0" baseline="0" dirty="0">
                <a:solidFill>
                  <a:srgbClr val="000000"/>
                </a:solidFill>
                <a:uFillTx/>
                <a:latin typeface="Calibri" pitchFamily="34"/>
                <a:ea typeface="Yu Mincho" pitchFamily="18"/>
                <a:cs typeface="Sarabun Thin"/>
              </a:rPr>
              <a:t> Hindus are vegetarian.  </a:t>
            </a:r>
            <a:r>
              <a:rPr lang="en-US" sz="800" b="0" i="0" u="none" strike="noStrike" kern="1200" cap="none" spc="0" baseline="0" dirty="0">
                <a:solidFill>
                  <a:srgbClr val="000000"/>
                </a:solidFill>
                <a:uFillTx/>
                <a:latin typeface="Calibri" pitchFamily="34"/>
                <a:ea typeface="Yu Mincho" pitchFamily="18"/>
                <a:cs typeface="Sarabun Thin"/>
              </a:rPr>
              <a:t>Some foods have</a:t>
            </a:r>
            <a:r>
              <a:rPr lang="en-US" sz="800" b="1" i="0" u="none" strike="noStrike" kern="1200" cap="none" spc="0" baseline="0" dirty="0">
                <a:solidFill>
                  <a:srgbClr val="000000"/>
                </a:solidFill>
                <a:uFillTx/>
                <a:latin typeface="Calibri" pitchFamily="34"/>
                <a:ea typeface="Yu Mincho" pitchFamily="18"/>
                <a:cs typeface="Sarabun Thin"/>
              </a:rPr>
              <a:t> symbolic meaning, </a:t>
            </a:r>
            <a:r>
              <a:rPr lang="en-US" sz="800" b="0" i="0" u="none" strike="noStrike" kern="1200" cap="none" spc="0" baseline="0" dirty="0">
                <a:solidFill>
                  <a:srgbClr val="000000"/>
                </a:solidFill>
                <a:uFillTx/>
                <a:latin typeface="Calibri" pitchFamily="34"/>
                <a:ea typeface="Yu Mincho" pitchFamily="18"/>
                <a:cs typeface="Sarabun Thin"/>
              </a:rPr>
              <a:t>for example</a:t>
            </a:r>
            <a:r>
              <a:rPr lang="en-US" sz="800" b="1" i="0" u="none" strike="noStrike" kern="1200" cap="none" spc="0" baseline="0" dirty="0">
                <a:solidFill>
                  <a:srgbClr val="000000"/>
                </a:solidFill>
                <a:uFillTx/>
                <a:latin typeface="Calibri" pitchFamily="34"/>
                <a:ea typeface="Yu Mincho" pitchFamily="18"/>
                <a:cs typeface="Sarabun Thin"/>
              </a:rPr>
              <a:t> Christians</a:t>
            </a:r>
            <a:r>
              <a:rPr lang="en-US" sz="800" b="0" i="0" u="none" strike="noStrike" kern="1200" cap="none" spc="0" baseline="0" dirty="0">
                <a:solidFill>
                  <a:srgbClr val="000000"/>
                </a:solidFill>
                <a:uFillTx/>
                <a:latin typeface="Calibri" pitchFamily="34"/>
                <a:ea typeface="Yu Mincho" pitchFamily="18"/>
                <a:cs typeface="Sarabun Thin"/>
              </a:rPr>
              <a:t> have </a:t>
            </a:r>
            <a:r>
              <a:rPr lang="en-US" sz="800" b="1" i="0" u="none" strike="noStrike" kern="1200" cap="none" spc="0" baseline="0" dirty="0">
                <a:solidFill>
                  <a:srgbClr val="000000"/>
                </a:solidFill>
                <a:uFillTx/>
                <a:latin typeface="Calibri" pitchFamily="34"/>
                <a:ea typeface="Yu Mincho" pitchFamily="18"/>
                <a:cs typeface="Sarabun Thin"/>
              </a:rPr>
              <a:t>bread</a:t>
            </a:r>
            <a:r>
              <a:rPr lang="en-US" sz="800" b="0" i="0" u="none" strike="noStrike" kern="1200" cap="none" spc="0" baseline="0" dirty="0">
                <a:solidFill>
                  <a:srgbClr val="000000"/>
                </a:solidFill>
                <a:uFillTx/>
                <a:latin typeface="Calibri" pitchFamily="34"/>
                <a:ea typeface="Yu Mincho" pitchFamily="18"/>
                <a:cs typeface="Sarabun Thin"/>
              </a:rPr>
              <a:t> and </a:t>
            </a:r>
            <a:r>
              <a:rPr lang="en-US" sz="800" b="1" i="0" u="none" strike="noStrike" kern="1200" cap="none" spc="0" baseline="0" dirty="0">
                <a:solidFill>
                  <a:srgbClr val="000000"/>
                </a:solidFill>
                <a:uFillTx/>
                <a:latin typeface="Calibri" pitchFamily="34"/>
                <a:ea typeface="Yu Mincho" pitchFamily="18"/>
                <a:cs typeface="Sarabun Thin"/>
              </a:rPr>
              <a:t>wine</a:t>
            </a:r>
            <a:r>
              <a:rPr lang="en-US" sz="800" b="0" i="0" u="none" strike="noStrike" kern="1200" cap="none" spc="0" baseline="0" dirty="0">
                <a:solidFill>
                  <a:srgbClr val="000000"/>
                </a:solidFill>
                <a:uFillTx/>
                <a:latin typeface="Calibri" pitchFamily="34"/>
                <a:ea typeface="Yu Mincho" pitchFamily="18"/>
                <a:cs typeface="Sarabun Thin"/>
              </a:rPr>
              <a:t> which remind them of </a:t>
            </a:r>
            <a:r>
              <a:rPr lang="en-US" sz="800" b="1" i="0" u="none" strike="noStrike" kern="1200" cap="none" spc="0" baseline="0" dirty="0">
                <a:solidFill>
                  <a:srgbClr val="000000"/>
                </a:solidFill>
                <a:uFillTx/>
                <a:latin typeface="Calibri" pitchFamily="34"/>
                <a:ea typeface="Yu Mincho" pitchFamily="18"/>
                <a:cs typeface="Sarabun Thin"/>
              </a:rPr>
              <a:t>body</a:t>
            </a:r>
            <a:r>
              <a:rPr lang="en-US" sz="800" b="0" i="0" u="none" strike="noStrike" kern="1200" cap="none" spc="0" baseline="0" dirty="0">
                <a:solidFill>
                  <a:srgbClr val="000000"/>
                </a:solidFill>
                <a:uFillTx/>
                <a:latin typeface="Calibri" pitchFamily="34"/>
                <a:ea typeface="Yu Mincho" pitchFamily="18"/>
                <a:cs typeface="Sarabun Thin"/>
              </a:rPr>
              <a:t> and </a:t>
            </a:r>
            <a:r>
              <a:rPr lang="en-US" sz="800" b="1" i="0" u="none" strike="noStrike" kern="1200" cap="none" spc="0" baseline="0" dirty="0">
                <a:solidFill>
                  <a:srgbClr val="000000"/>
                </a:solidFill>
                <a:uFillTx/>
                <a:latin typeface="Calibri" pitchFamily="34"/>
                <a:ea typeface="Yu Mincho" pitchFamily="18"/>
                <a:cs typeface="Sarabun Thin"/>
              </a:rPr>
              <a:t>blood</a:t>
            </a:r>
            <a:r>
              <a:rPr lang="en-US" sz="800" b="0" i="0" u="none" strike="noStrike" kern="1200" cap="none" spc="0" baseline="0" dirty="0">
                <a:solidFill>
                  <a:srgbClr val="000000"/>
                </a:solidFill>
                <a:uFillTx/>
                <a:latin typeface="Calibri" pitchFamily="34"/>
                <a:ea typeface="Yu Mincho" pitchFamily="18"/>
                <a:cs typeface="Sarabun Thin"/>
              </a:rPr>
              <a:t> of Jesus.</a:t>
            </a:r>
            <a:r>
              <a:rPr lang="en-US" sz="800" b="1" i="0" u="none" strike="noStrike" kern="1200" cap="none" spc="0" baseline="0" dirty="0">
                <a:solidFill>
                  <a:srgbClr val="000000"/>
                </a:solidFill>
                <a:uFillTx/>
                <a:latin typeface="Calibri" pitchFamily="34"/>
                <a:ea typeface="Yu Mincho" pitchFamily="18"/>
                <a:cs typeface="Sarabun Thin"/>
              </a:rPr>
              <a:t> </a:t>
            </a:r>
            <a:endParaRPr lang="en-GB" sz="800" b="0" i="0" u="none" strike="noStrike" kern="1200" cap="none" spc="0" baseline="0" dirty="0">
              <a:solidFill>
                <a:srgbClr val="000000"/>
              </a:solidFill>
              <a:uFillTx/>
              <a:latin typeface="Calibri" pitchFamily="34"/>
              <a:ea typeface="Yu Mincho" pitchFamily="18"/>
              <a:cs typeface="Arial" pitchFamily="34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800" b="0" i="0" u="none" strike="noStrike" kern="1200" cap="none" spc="0" baseline="0" dirty="0">
                <a:solidFill>
                  <a:srgbClr val="000000"/>
                </a:solidFill>
                <a:uFillTx/>
                <a:latin typeface="Calibri" pitchFamily="34"/>
                <a:ea typeface="Yu Mincho" pitchFamily="18"/>
                <a:cs typeface="Sarabun Thin"/>
              </a:rPr>
              <a:t> </a:t>
            </a:r>
            <a:endParaRPr lang="en-GB" sz="800" b="0" i="0" u="none" strike="noStrike" kern="1200" cap="none" spc="0" baseline="0" dirty="0">
              <a:solidFill>
                <a:srgbClr val="000000"/>
              </a:solidFill>
              <a:uFillTx/>
              <a:latin typeface="Calibri" pitchFamily="34"/>
              <a:ea typeface="Yu Mincho" pitchFamily="18"/>
              <a:cs typeface="Arial" pitchFamily="34"/>
            </a:endParaRPr>
          </a:p>
          <a:p>
            <a:pPr marL="342900" marR="0" lvl="0" indent="-34290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Symbol" pitchFamily="18"/>
              <a:buChar char="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800" b="1" i="0" u="none" strike="noStrike" kern="1200" cap="none" spc="0" baseline="0" dirty="0">
                <a:solidFill>
                  <a:srgbClr val="000000"/>
                </a:solidFill>
                <a:uFillTx/>
                <a:latin typeface="Calibri" pitchFamily="34"/>
                <a:ea typeface="Yu Mincho" pitchFamily="18"/>
                <a:cs typeface="Sarabun Thin"/>
              </a:rPr>
              <a:t>Fasting (</a:t>
            </a:r>
            <a:r>
              <a:rPr lang="en-US" sz="800" b="0" i="0" u="none" strike="noStrike" kern="1200" cap="none" spc="0" baseline="0" dirty="0">
                <a:solidFill>
                  <a:srgbClr val="000000"/>
                </a:solidFill>
                <a:uFillTx/>
                <a:latin typeface="Calibri" pitchFamily="34"/>
                <a:ea typeface="Yu Mincho" pitchFamily="18"/>
                <a:cs typeface="Sarabun Thin"/>
              </a:rPr>
              <a:t>going without food) for a period of time is common in religion. Many believe it teaches them self-control and reminds them of what it would be like for the poor. </a:t>
            </a:r>
            <a:r>
              <a:rPr lang="en-US" sz="800" b="1" i="0" u="none" strike="noStrike" kern="1200" cap="none" spc="0" baseline="0" dirty="0">
                <a:solidFill>
                  <a:srgbClr val="000000"/>
                </a:solidFill>
                <a:uFillTx/>
                <a:latin typeface="Calibri" pitchFamily="34"/>
                <a:ea typeface="Yu Mincho" pitchFamily="18"/>
                <a:cs typeface="Sarabun Thin"/>
              </a:rPr>
              <a:t>Muslims</a:t>
            </a:r>
            <a:r>
              <a:rPr lang="en-US" sz="800" b="0" i="0" u="none" strike="noStrike" kern="1200" cap="none" spc="0" baseline="0" dirty="0">
                <a:solidFill>
                  <a:srgbClr val="000000"/>
                </a:solidFill>
                <a:uFillTx/>
                <a:latin typeface="Calibri" pitchFamily="34"/>
                <a:ea typeface="Yu Mincho" pitchFamily="18"/>
                <a:cs typeface="Sarabun Thin"/>
              </a:rPr>
              <a:t> fast during daylight hours of </a:t>
            </a:r>
            <a:r>
              <a:rPr lang="en-US" sz="800" b="1" i="0" u="none" strike="noStrike" kern="1200" cap="none" spc="0" baseline="0" dirty="0">
                <a:solidFill>
                  <a:srgbClr val="000000"/>
                </a:solidFill>
                <a:uFillTx/>
                <a:latin typeface="Calibri" pitchFamily="34"/>
                <a:ea typeface="Yu Mincho" pitchFamily="18"/>
                <a:cs typeface="Sarabun Thin"/>
              </a:rPr>
              <a:t>Ramadan</a:t>
            </a:r>
            <a:r>
              <a:rPr lang="en-US" sz="800" b="0" i="0" u="none" strike="noStrike" kern="1200" cap="none" spc="0" baseline="0" dirty="0">
                <a:solidFill>
                  <a:srgbClr val="000000"/>
                </a:solidFill>
                <a:uFillTx/>
                <a:latin typeface="Calibri" pitchFamily="34"/>
                <a:ea typeface="Yu Mincho" pitchFamily="18"/>
                <a:cs typeface="Sarabun Thin"/>
              </a:rPr>
              <a:t> and some </a:t>
            </a:r>
            <a:r>
              <a:rPr lang="en-US" sz="800" b="1" i="0" u="none" strike="noStrike" kern="1200" cap="none" spc="0" baseline="0" dirty="0">
                <a:solidFill>
                  <a:srgbClr val="000000"/>
                </a:solidFill>
                <a:uFillTx/>
                <a:latin typeface="Calibri" pitchFamily="34"/>
                <a:ea typeface="Yu Mincho" pitchFamily="18"/>
                <a:cs typeface="Sarabun Thin"/>
              </a:rPr>
              <a:t>Christians</a:t>
            </a:r>
            <a:r>
              <a:rPr lang="en-US" sz="800" b="0" i="0" u="none" strike="noStrike" kern="1200" cap="none" spc="0" baseline="0" dirty="0">
                <a:solidFill>
                  <a:srgbClr val="000000"/>
                </a:solidFill>
                <a:uFillTx/>
                <a:latin typeface="Calibri" pitchFamily="34"/>
                <a:ea typeface="Yu Mincho" pitchFamily="18"/>
                <a:cs typeface="Sarabun Thin"/>
              </a:rPr>
              <a:t> eat less during </a:t>
            </a:r>
            <a:r>
              <a:rPr lang="en-US" sz="800" b="1" i="0" u="none" strike="noStrike" kern="1200" cap="none" spc="0" baseline="0" dirty="0">
                <a:solidFill>
                  <a:srgbClr val="000000"/>
                </a:solidFill>
                <a:uFillTx/>
                <a:latin typeface="Calibri" pitchFamily="34"/>
                <a:ea typeface="Yu Mincho" pitchFamily="18"/>
                <a:cs typeface="Sarabun Thin"/>
              </a:rPr>
              <a:t>Lent;</a:t>
            </a:r>
            <a:r>
              <a:rPr lang="en-US" sz="800" b="0" i="0" u="none" strike="noStrike" kern="1200" cap="none" spc="0" baseline="0" dirty="0">
                <a:solidFill>
                  <a:srgbClr val="000000"/>
                </a:solidFill>
                <a:uFillTx/>
                <a:latin typeface="Calibri" pitchFamily="34"/>
                <a:ea typeface="Yu Mincho" pitchFamily="18"/>
                <a:cs typeface="Sarabun Thin"/>
              </a:rPr>
              <a:t> the lead up to the </a:t>
            </a:r>
            <a:r>
              <a:rPr lang="en-US" sz="800" b="1" i="0" u="none" strike="noStrike" kern="1200" cap="none" spc="0" baseline="0" dirty="0">
                <a:solidFill>
                  <a:srgbClr val="000000"/>
                </a:solidFill>
                <a:uFillTx/>
                <a:latin typeface="Calibri" pitchFamily="34"/>
                <a:ea typeface="Yu Mincho" pitchFamily="18"/>
                <a:cs typeface="Sarabun Thin"/>
              </a:rPr>
              <a:t>most</a:t>
            </a:r>
            <a:r>
              <a:rPr lang="en-US" sz="800" b="0" i="0" u="none" strike="noStrike" kern="1200" cap="none" spc="0" baseline="0" dirty="0">
                <a:solidFill>
                  <a:srgbClr val="000000"/>
                </a:solidFill>
                <a:uFillTx/>
                <a:latin typeface="Calibri" pitchFamily="34"/>
                <a:ea typeface="Yu Mincho" pitchFamily="18"/>
                <a:cs typeface="Sarabun Thin"/>
              </a:rPr>
              <a:t> </a:t>
            </a:r>
            <a:r>
              <a:rPr lang="en-US" sz="800" b="1" i="0" u="none" strike="noStrike" kern="1200" cap="none" spc="0" baseline="0" dirty="0">
                <a:solidFill>
                  <a:srgbClr val="000000"/>
                </a:solidFill>
                <a:uFillTx/>
                <a:latin typeface="Calibri" pitchFamily="34"/>
                <a:ea typeface="Yu Mincho" pitchFamily="18"/>
                <a:cs typeface="Sarabun Thin"/>
              </a:rPr>
              <a:t>important</a:t>
            </a:r>
            <a:r>
              <a:rPr lang="en-US" sz="800" b="0" i="0" u="none" strike="noStrike" kern="1200" cap="none" spc="0" baseline="0" dirty="0">
                <a:solidFill>
                  <a:srgbClr val="000000"/>
                </a:solidFill>
                <a:uFillTx/>
                <a:latin typeface="Calibri" pitchFamily="34"/>
                <a:ea typeface="Yu Mincho" pitchFamily="18"/>
                <a:cs typeface="Sarabun Thin"/>
              </a:rPr>
              <a:t> Christian festival </a:t>
            </a:r>
            <a:r>
              <a:rPr lang="en-US" sz="800" b="1" i="0" u="none" strike="noStrike" kern="1200" cap="none" spc="0" baseline="0" dirty="0">
                <a:solidFill>
                  <a:srgbClr val="000000"/>
                </a:solidFill>
                <a:uFillTx/>
                <a:latin typeface="Calibri" pitchFamily="34"/>
                <a:ea typeface="Yu Mincho" pitchFamily="18"/>
                <a:cs typeface="Sarabun Thin"/>
              </a:rPr>
              <a:t>Easter</a:t>
            </a:r>
            <a:r>
              <a:rPr lang="en-US" sz="800" b="0" i="0" u="none" strike="noStrike" kern="1200" cap="none" spc="0" baseline="0" dirty="0">
                <a:solidFill>
                  <a:srgbClr val="000000"/>
                </a:solidFill>
                <a:uFillTx/>
                <a:latin typeface="Calibri" pitchFamily="34"/>
                <a:ea typeface="Yu Mincho" pitchFamily="18"/>
                <a:cs typeface="Sarabun Thin"/>
              </a:rPr>
              <a:t>. </a:t>
            </a:r>
            <a:endParaRPr lang="en-GB" sz="800" b="0" i="0" u="none" strike="noStrike" kern="1200" cap="none" spc="0" baseline="0" dirty="0">
              <a:solidFill>
                <a:srgbClr val="000000"/>
              </a:solidFill>
              <a:uFillTx/>
              <a:latin typeface="Calibri" pitchFamily="34"/>
              <a:ea typeface="Yu Mincho" pitchFamily="18"/>
              <a:cs typeface="Arial" pitchFamily="34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800" b="0" i="0" u="none" strike="noStrike" kern="1200" cap="none" spc="0" baseline="0" dirty="0">
                <a:solidFill>
                  <a:srgbClr val="000000"/>
                </a:solidFill>
                <a:uFillTx/>
                <a:latin typeface="Calibri" pitchFamily="34"/>
                <a:ea typeface="Yu Mincho" pitchFamily="18"/>
                <a:cs typeface="Sarabun Thin"/>
              </a:rPr>
              <a:t> </a:t>
            </a:r>
            <a:endParaRPr lang="en-GB" sz="800" b="0" i="0" u="none" strike="noStrike" kern="1200" cap="none" spc="0" baseline="0" dirty="0">
              <a:solidFill>
                <a:srgbClr val="000000"/>
              </a:solidFill>
              <a:uFillTx/>
              <a:latin typeface="Calibri" pitchFamily="34"/>
              <a:ea typeface="Yu Mincho" pitchFamily="18"/>
              <a:cs typeface="Arial" pitchFamily="34"/>
            </a:endParaRPr>
          </a:p>
          <a:p>
            <a:pPr marL="342900" marR="0" lvl="0" indent="-34290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Symbol" pitchFamily="18"/>
              <a:buChar char="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800" b="1" i="0" u="none" strike="noStrike" kern="1200" cap="none" spc="0" baseline="0" dirty="0">
                <a:solidFill>
                  <a:srgbClr val="000000"/>
                </a:solidFill>
                <a:uFillTx/>
                <a:latin typeface="Calibri" pitchFamily="34"/>
                <a:ea typeface="Yu Mincho" pitchFamily="18"/>
                <a:cs typeface="Sarabun Thin"/>
              </a:rPr>
              <a:t>Pilgrimage </a:t>
            </a:r>
            <a:r>
              <a:rPr lang="en-US" sz="800" b="0" i="0" u="none" strike="noStrike" kern="1200" cap="none" spc="0" baseline="0" dirty="0">
                <a:solidFill>
                  <a:srgbClr val="000000"/>
                </a:solidFill>
                <a:uFillTx/>
                <a:latin typeface="Calibri" pitchFamily="34"/>
                <a:ea typeface="Yu Mincho" pitchFamily="18"/>
                <a:cs typeface="Sarabun Thin"/>
              </a:rPr>
              <a:t>a journey to a place special to a faith. </a:t>
            </a:r>
            <a:r>
              <a:rPr lang="en-US" sz="800" b="1" i="0" u="none" strike="noStrike" kern="1200" cap="none" spc="0" baseline="0" dirty="0">
                <a:solidFill>
                  <a:srgbClr val="000000"/>
                </a:solidFill>
                <a:uFillTx/>
                <a:latin typeface="Calibri" pitchFamily="34"/>
                <a:ea typeface="Yu Mincho" pitchFamily="18"/>
                <a:cs typeface="Sarabun Thin"/>
              </a:rPr>
              <a:t>Muslims</a:t>
            </a:r>
            <a:r>
              <a:rPr lang="en-US" sz="800" b="0" i="0" u="none" strike="noStrike" kern="1200" cap="none" spc="0" baseline="0" dirty="0">
                <a:solidFill>
                  <a:srgbClr val="000000"/>
                </a:solidFill>
                <a:uFillTx/>
                <a:latin typeface="Calibri" pitchFamily="34"/>
                <a:ea typeface="Yu Mincho" pitchFamily="18"/>
                <a:cs typeface="Sarabun Thin"/>
              </a:rPr>
              <a:t> go to </a:t>
            </a:r>
            <a:r>
              <a:rPr lang="en-US" sz="800" b="1" i="0" u="none" strike="noStrike" kern="1200" cap="none" spc="0" baseline="0" dirty="0">
                <a:solidFill>
                  <a:srgbClr val="000000"/>
                </a:solidFill>
                <a:uFillTx/>
                <a:latin typeface="Calibri" pitchFamily="34"/>
                <a:ea typeface="Yu Mincho" pitchFamily="18"/>
                <a:cs typeface="Sarabun Thin"/>
              </a:rPr>
              <a:t>Makkah</a:t>
            </a:r>
            <a:r>
              <a:rPr lang="en-US" sz="800" b="0" i="0" u="none" strike="noStrike" kern="1200" cap="none" spc="0" baseline="0" dirty="0">
                <a:solidFill>
                  <a:srgbClr val="000000"/>
                </a:solidFill>
                <a:uFillTx/>
                <a:latin typeface="Calibri" pitchFamily="34"/>
                <a:ea typeface="Yu Mincho" pitchFamily="18"/>
                <a:cs typeface="Sarabun Thin"/>
              </a:rPr>
              <a:t> where </a:t>
            </a:r>
            <a:r>
              <a:rPr lang="en-US" sz="800" b="1" i="0" u="none" strike="noStrike" kern="1200" cap="none" spc="0" baseline="0" dirty="0">
                <a:solidFill>
                  <a:srgbClr val="000000"/>
                </a:solidFill>
                <a:uFillTx/>
                <a:latin typeface="Calibri" pitchFamily="34"/>
                <a:ea typeface="Yu Mincho" pitchFamily="18"/>
                <a:cs typeface="Sarabun Thin"/>
              </a:rPr>
              <a:t>Muhammad</a:t>
            </a:r>
            <a:r>
              <a:rPr lang="en-US" sz="800" b="0" i="0" u="none" strike="noStrike" kern="1200" cap="none" spc="0" baseline="0" dirty="0">
                <a:solidFill>
                  <a:srgbClr val="000000"/>
                </a:solidFill>
                <a:uFillTx/>
                <a:latin typeface="Calibri" pitchFamily="34"/>
                <a:ea typeface="Yu Mincho" pitchFamily="18"/>
                <a:cs typeface="Sarabun Thin"/>
              </a:rPr>
              <a:t> lived, some </a:t>
            </a:r>
            <a:r>
              <a:rPr lang="en-US" sz="800" b="1" i="0" u="none" strike="noStrike" kern="1200" cap="none" spc="0" baseline="0" dirty="0">
                <a:solidFill>
                  <a:srgbClr val="000000"/>
                </a:solidFill>
                <a:uFillTx/>
                <a:latin typeface="Calibri" pitchFamily="34"/>
                <a:ea typeface="Yu Mincho" pitchFamily="18"/>
                <a:cs typeface="Sarabun Thin"/>
              </a:rPr>
              <a:t>Christians</a:t>
            </a:r>
            <a:r>
              <a:rPr lang="en-US" sz="800" b="0" i="0" u="none" strike="noStrike" kern="1200" cap="none" spc="0" baseline="0" dirty="0">
                <a:solidFill>
                  <a:srgbClr val="000000"/>
                </a:solidFill>
                <a:uFillTx/>
                <a:latin typeface="Calibri" pitchFamily="34"/>
                <a:ea typeface="Yu Mincho" pitchFamily="18"/>
                <a:cs typeface="Sarabun Thin"/>
              </a:rPr>
              <a:t> may go to the </a:t>
            </a:r>
            <a:r>
              <a:rPr lang="en-US" sz="800" b="1" i="0" u="none" strike="noStrike" kern="1200" cap="none" spc="0" baseline="0" dirty="0">
                <a:solidFill>
                  <a:srgbClr val="000000"/>
                </a:solidFill>
                <a:uFillTx/>
                <a:latin typeface="Calibri" pitchFamily="34"/>
                <a:ea typeface="Yu Mincho" pitchFamily="18"/>
                <a:cs typeface="Sarabun Thin"/>
              </a:rPr>
              <a:t>Holy</a:t>
            </a:r>
            <a:r>
              <a:rPr lang="en-US" sz="800" b="0" i="0" u="none" strike="noStrike" kern="1200" cap="none" spc="0" baseline="0" dirty="0">
                <a:solidFill>
                  <a:srgbClr val="000000"/>
                </a:solidFill>
                <a:uFillTx/>
                <a:latin typeface="Calibri" pitchFamily="34"/>
                <a:ea typeface="Yu Mincho" pitchFamily="18"/>
                <a:cs typeface="Sarabun Thin"/>
              </a:rPr>
              <a:t> </a:t>
            </a:r>
            <a:r>
              <a:rPr lang="en-US" sz="800" b="1" i="0" u="none" strike="noStrike" kern="1200" cap="none" spc="0" baseline="0" dirty="0">
                <a:solidFill>
                  <a:srgbClr val="000000"/>
                </a:solidFill>
                <a:uFillTx/>
                <a:latin typeface="Calibri" pitchFamily="34"/>
                <a:ea typeface="Yu Mincho" pitchFamily="18"/>
                <a:cs typeface="Sarabun Thin"/>
              </a:rPr>
              <a:t>Land</a:t>
            </a:r>
            <a:r>
              <a:rPr lang="en-US" sz="800" b="0" i="0" u="none" strike="noStrike" kern="1200" cap="none" spc="0" baseline="0" dirty="0">
                <a:solidFill>
                  <a:srgbClr val="000000"/>
                </a:solidFill>
                <a:uFillTx/>
                <a:latin typeface="Calibri" pitchFamily="34"/>
                <a:ea typeface="Yu Mincho" pitchFamily="18"/>
                <a:cs typeface="Sarabun Thin"/>
              </a:rPr>
              <a:t>, to feel closer to </a:t>
            </a:r>
            <a:r>
              <a:rPr lang="en-US" sz="800" b="1" i="0" u="none" strike="noStrike" kern="1200" cap="none" spc="0" baseline="0" dirty="0">
                <a:solidFill>
                  <a:srgbClr val="000000"/>
                </a:solidFill>
                <a:uFillTx/>
                <a:latin typeface="Calibri" pitchFamily="34"/>
                <a:ea typeface="Yu Mincho" pitchFamily="18"/>
                <a:cs typeface="Sarabun Thin"/>
              </a:rPr>
              <a:t>Jesus</a:t>
            </a:r>
            <a:r>
              <a:rPr lang="en-US" sz="800" b="0" i="0" u="none" strike="noStrike" kern="1200" cap="none" spc="0" baseline="0" dirty="0">
                <a:solidFill>
                  <a:srgbClr val="000000"/>
                </a:solidFill>
                <a:uFillTx/>
                <a:latin typeface="Calibri" pitchFamily="34"/>
                <a:ea typeface="Yu Mincho" pitchFamily="18"/>
                <a:cs typeface="Sarabun Thin"/>
              </a:rPr>
              <a:t>, seeing where he lived, taught and died.</a:t>
            </a:r>
            <a:endParaRPr lang="en-GB" sz="800" b="0" i="0" u="none" strike="noStrike" kern="1200" cap="none" spc="0" baseline="0" dirty="0">
              <a:solidFill>
                <a:srgbClr val="000000"/>
              </a:solidFill>
              <a:uFillTx/>
              <a:latin typeface="Calibri" pitchFamily="34"/>
              <a:ea typeface="Yu Mincho" pitchFamily="18"/>
              <a:cs typeface="Arial" pitchFamily="34"/>
            </a:endParaRPr>
          </a:p>
        </p:txBody>
      </p:sp>
      <p:sp>
        <p:nvSpPr>
          <p:cNvPr id="14" name="TextBox 18">
            <a:extLst>
              <a:ext uri="{FF2B5EF4-FFF2-40B4-BE49-F238E27FC236}">
                <a16:creationId xmlns:a16="http://schemas.microsoft.com/office/drawing/2014/main" id="{9403933E-93C4-B586-B75D-417E1F0B67A9}"/>
              </a:ext>
            </a:extLst>
          </p:cNvPr>
          <p:cNvSpPr txBox="1"/>
          <p:nvPr/>
        </p:nvSpPr>
        <p:spPr>
          <a:xfrm>
            <a:off x="6563288" y="2698304"/>
            <a:ext cx="5448690" cy="338556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342900" marR="0" lvl="0" indent="-34290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Symbol" pitchFamily="18"/>
              <a:buChar char="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800" b="1" i="0" u="none" strike="noStrike" kern="1200" cap="none" spc="0" baseline="0" dirty="0">
                <a:solidFill>
                  <a:srgbClr val="000000"/>
                </a:solidFill>
                <a:uFillTx/>
                <a:latin typeface="Calibri" pitchFamily="34"/>
                <a:ea typeface="Yu Mincho" pitchFamily="18"/>
                <a:cs typeface="Sarabun Thin"/>
              </a:rPr>
              <a:t>Celebrations</a:t>
            </a:r>
            <a:r>
              <a:rPr lang="en-US" sz="800" b="0" i="0" u="none" strike="noStrike" kern="1200" cap="none" spc="0" baseline="0" dirty="0">
                <a:solidFill>
                  <a:srgbClr val="000000"/>
                </a:solidFill>
                <a:uFillTx/>
                <a:latin typeface="Calibri" pitchFamily="34"/>
                <a:ea typeface="Yu Mincho" pitchFamily="18"/>
                <a:cs typeface="Sarabun Thin"/>
              </a:rPr>
              <a:t> religions celebrate many different things, important events such a </a:t>
            </a:r>
            <a:r>
              <a:rPr lang="en-US" sz="800" b="1" i="0" u="none" strike="noStrike" kern="1200" cap="none" spc="0" baseline="0" dirty="0">
                <a:solidFill>
                  <a:srgbClr val="000000"/>
                </a:solidFill>
                <a:uFillTx/>
                <a:latin typeface="Calibri" pitchFamily="34"/>
                <a:ea typeface="Yu Mincho" pitchFamily="18"/>
                <a:cs typeface="Sarabun Thin"/>
              </a:rPr>
              <a:t>Christmas and Easter</a:t>
            </a:r>
            <a:r>
              <a:rPr lang="en-US" sz="800" b="0" i="0" u="none" strike="noStrike" kern="1200" cap="none" spc="0" baseline="0" dirty="0">
                <a:solidFill>
                  <a:srgbClr val="000000"/>
                </a:solidFill>
                <a:uFillTx/>
                <a:latin typeface="Calibri" pitchFamily="34"/>
                <a:ea typeface="Yu Mincho" pitchFamily="18"/>
                <a:cs typeface="Sarabun Thin"/>
              </a:rPr>
              <a:t> for </a:t>
            </a:r>
            <a:r>
              <a:rPr lang="en-US" sz="800" b="1" i="0" u="none" strike="noStrike" kern="1200" cap="none" spc="0" baseline="0" dirty="0">
                <a:solidFill>
                  <a:srgbClr val="000000"/>
                </a:solidFill>
                <a:uFillTx/>
                <a:latin typeface="Calibri" pitchFamily="34"/>
                <a:ea typeface="Yu Mincho" pitchFamily="18"/>
                <a:cs typeface="Sarabun Thin"/>
              </a:rPr>
              <a:t>Christians</a:t>
            </a:r>
            <a:r>
              <a:rPr lang="en-US" sz="800" b="0" i="0" u="none" strike="noStrike" kern="1200" cap="none" spc="0" baseline="0" dirty="0">
                <a:solidFill>
                  <a:srgbClr val="000000"/>
                </a:solidFill>
                <a:uFillTx/>
                <a:latin typeface="Calibri" pitchFamily="34"/>
                <a:ea typeface="Yu Mincho" pitchFamily="18"/>
                <a:cs typeface="Sarabun Thin"/>
              </a:rPr>
              <a:t>, and big life events such as </a:t>
            </a:r>
            <a:r>
              <a:rPr lang="en-US" sz="800" b="1" i="0" u="none" strike="noStrike" kern="1200" cap="none" spc="0" baseline="0" dirty="0">
                <a:solidFill>
                  <a:srgbClr val="000000"/>
                </a:solidFill>
                <a:uFillTx/>
                <a:latin typeface="Calibri" pitchFamily="34"/>
                <a:ea typeface="Yu Mincho" pitchFamily="18"/>
                <a:cs typeface="Sarabun Thin"/>
              </a:rPr>
              <a:t>births</a:t>
            </a:r>
            <a:r>
              <a:rPr lang="en-US" sz="800" b="0" i="0" u="none" strike="noStrike" kern="1200" cap="none" spc="0" baseline="0" dirty="0">
                <a:solidFill>
                  <a:srgbClr val="000000"/>
                </a:solidFill>
                <a:uFillTx/>
                <a:latin typeface="Calibri" pitchFamily="34"/>
                <a:ea typeface="Yu Mincho" pitchFamily="18"/>
                <a:cs typeface="Sarabun Thin"/>
              </a:rPr>
              <a:t>, </a:t>
            </a:r>
            <a:r>
              <a:rPr lang="en-US" sz="800" b="1" i="0" u="none" strike="noStrike" kern="1200" cap="none" spc="0" baseline="0" dirty="0">
                <a:solidFill>
                  <a:srgbClr val="000000"/>
                </a:solidFill>
                <a:uFillTx/>
                <a:latin typeface="Calibri" pitchFamily="34"/>
                <a:ea typeface="Yu Mincho" pitchFamily="18"/>
                <a:cs typeface="Sarabun Thin"/>
              </a:rPr>
              <a:t>marriages</a:t>
            </a:r>
            <a:r>
              <a:rPr lang="en-US" sz="800" b="0" i="0" u="none" strike="noStrike" kern="1200" cap="none" spc="0" baseline="0" dirty="0">
                <a:solidFill>
                  <a:srgbClr val="000000"/>
                </a:solidFill>
                <a:uFillTx/>
                <a:latin typeface="Calibri" pitchFamily="34"/>
                <a:ea typeface="Yu Mincho" pitchFamily="18"/>
                <a:cs typeface="Sarabun Thin"/>
              </a:rPr>
              <a:t> and </a:t>
            </a:r>
            <a:r>
              <a:rPr lang="en-US" sz="800" b="1" i="0" u="none" strike="noStrike" kern="1200" cap="none" spc="0" baseline="0" dirty="0">
                <a:solidFill>
                  <a:srgbClr val="000000"/>
                </a:solidFill>
                <a:uFillTx/>
                <a:latin typeface="Calibri" pitchFamily="34"/>
                <a:ea typeface="Yu Mincho" pitchFamily="18"/>
                <a:cs typeface="Sarabun Thin"/>
              </a:rPr>
              <a:t>deaths</a:t>
            </a:r>
            <a:r>
              <a:rPr lang="en-US" sz="800" b="0" i="0" u="none" strike="noStrike" kern="1200" cap="none" spc="0" baseline="0" dirty="0">
                <a:solidFill>
                  <a:srgbClr val="000000"/>
                </a:solidFill>
                <a:uFillTx/>
                <a:latin typeface="Calibri" pitchFamily="34"/>
                <a:ea typeface="Yu Mincho" pitchFamily="18"/>
                <a:cs typeface="Sarabun Thin"/>
              </a:rPr>
              <a:t>. These are known </a:t>
            </a:r>
            <a:r>
              <a:rPr lang="en-US" sz="800" b="1" i="0" u="none" strike="noStrike" kern="1200" cap="none" spc="0" baseline="0" dirty="0">
                <a:solidFill>
                  <a:srgbClr val="000000"/>
                </a:solidFill>
                <a:uFillTx/>
                <a:latin typeface="Calibri" pitchFamily="34"/>
                <a:ea typeface="Yu Mincho" pitchFamily="18"/>
                <a:cs typeface="Sarabun Thin"/>
              </a:rPr>
              <a:t>as Rites of Passage</a:t>
            </a:r>
            <a:r>
              <a:rPr lang="en-US" sz="800" b="0" i="0" u="none" strike="noStrike" kern="1200" cap="none" spc="0" baseline="0" dirty="0">
                <a:solidFill>
                  <a:srgbClr val="000000"/>
                </a:solidFill>
                <a:uFillTx/>
                <a:latin typeface="Calibri" pitchFamily="34"/>
                <a:ea typeface="Yu Mincho" pitchFamily="18"/>
                <a:cs typeface="Sarabun Thin"/>
              </a:rPr>
              <a:t> ceremonies.</a:t>
            </a:r>
            <a:endParaRPr lang="en-GB" sz="800" b="0" i="0" u="none" strike="noStrike" kern="1200" cap="none" spc="0" baseline="0" dirty="0">
              <a:solidFill>
                <a:srgbClr val="000000"/>
              </a:solidFill>
              <a:uFillTx/>
              <a:latin typeface="Calibri" pitchFamily="34"/>
              <a:ea typeface="Yu Mincho" pitchFamily="18"/>
              <a:cs typeface="Arial" pitchFamily="34"/>
            </a:endParaRPr>
          </a:p>
        </p:txBody>
      </p:sp>
      <p:graphicFrame>
        <p:nvGraphicFramePr>
          <p:cNvPr id="15" name="Table 5">
            <a:extLst>
              <a:ext uri="{FF2B5EF4-FFF2-40B4-BE49-F238E27FC236}">
                <a16:creationId xmlns:a16="http://schemas.microsoft.com/office/drawing/2014/main" id="{F9A211B2-AEE7-2B65-332C-3F107AF5692B}"/>
              </a:ext>
            </a:extLst>
          </p:cNvPr>
          <p:cNvGraphicFramePr>
            <a:graphicFrameLocks noGrp="1"/>
          </p:cNvGraphicFramePr>
          <p:nvPr/>
        </p:nvGraphicFramePr>
        <p:xfrm>
          <a:off x="6466783" y="3027898"/>
          <a:ext cx="5564956" cy="3810761"/>
        </p:xfrm>
        <a:graphic>
          <a:graphicData uri="http://schemas.openxmlformats.org/drawingml/2006/table">
            <a:tbl>
              <a:tblPr firstRow="1" bandRow="1">
                <a:effectLst/>
                <a:tableStyleId>{5940675A-B579-460E-94D1-54222C63F5DA}</a:tableStyleId>
              </a:tblPr>
              <a:tblGrid>
                <a:gridCol w="5564956">
                  <a:extLst>
                    <a:ext uri="{9D8B030D-6E8A-4147-A177-3AD203B41FA5}">
                      <a16:colId xmlns:a16="http://schemas.microsoft.com/office/drawing/2014/main" val="1282334678"/>
                    </a:ext>
                  </a:extLst>
                </a:gridCol>
              </a:tblGrid>
              <a:tr h="314288">
                <a:tc>
                  <a:txBody>
                    <a:bodyPr/>
                    <a:lstStyle/>
                    <a:p>
                      <a:pPr lvl="0"/>
                      <a:r>
                        <a:rPr lang="en-GB" sz="1000" b="1"/>
                        <a:t>Learning Question: 8 Does religion matter?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6735868"/>
                  </a:ext>
                </a:extLst>
              </a:tr>
              <a:tr h="3496473">
                <a:tc>
                  <a:txBody>
                    <a:bodyPr/>
                    <a:lstStyle/>
                    <a:p>
                      <a:pPr lvl="0"/>
                      <a:r>
                        <a:rPr lang="en-GB" sz="800" b="1"/>
                        <a:t>Vocabulary:</a:t>
                      </a:r>
                    </a:p>
                    <a:p>
                      <a:pPr marL="0" marR="0" lvl="0" indent="0" algn="l" defTabSz="914400" rtl="0" fontAlgn="auto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en-GB" sz="800" b="1" u="none"/>
                        <a:t>Secular</a:t>
                      </a:r>
                      <a:r>
                        <a:rPr lang="en-GB" sz="800" b="0" u="none"/>
                        <a:t>: not having any connection to religion, a secular celebration is a celebration that does not include religious aspects.  </a:t>
                      </a:r>
                    </a:p>
                    <a:p>
                      <a:pPr lvl="0"/>
                      <a:endParaRPr lang="en-GB" sz="1000" b="1"/>
                    </a:p>
                    <a:p>
                      <a:pPr lvl="0"/>
                      <a:endParaRPr lang="en-GB" sz="800" b="1"/>
                    </a:p>
                    <a:p>
                      <a:pPr lvl="0"/>
                      <a:endParaRPr lang="en-GB"/>
                    </a:p>
                    <a:p>
                      <a:pPr lvl="0"/>
                      <a:endParaRPr lang="en-GB"/>
                    </a:p>
                    <a:p>
                      <a:pPr lvl="0"/>
                      <a:endParaRPr lang="en-GB"/>
                    </a:p>
                    <a:p>
                      <a:pPr lvl="0"/>
                      <a:endParaRPr lang="en-GB"/>
                    </a:p>
                    <a:p>
                      <a:pPr lvl="0"/>
                      <a:endParaRPr lang="en-GB" sz="1200"/>
                    </a:p>
                    <a:p>
                      <a:pPr lvl="0"/>
                      <a:endParaRPr lang="en-GB"/>
                    </a:p>
                    <a:p>
                      <a:pPr lvl="0"/>
                      <a:endParaRPr lang="en-GB"/>
                    </a:p>
                    <a:p>
                      <a:pPr lvl="0"/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7921351"/>
                  </a:ext>
                </a:extLst>
              </a:tr>
            </a:tbl>
          </a:graphicData>
        </a:graphic>
      </p:graphicFrame>
      <p:graphicFrame>
        <p:nvGraphicFramePr>
          <p:cNvPr id="16" name="Table 22">
            <a:extLst>
              <a:ext uri="{FF2B5EF4-FFF2-40B4-BE49-F238E27FC236}">
                <a16:creationId xmlns:a16="http://schemas.microsoft.com/office/drawing/2014/main" id="{B4F0FE3C-C1C9-4ECF-0E6A-505CC64AF9AF}"/>
              </a:ext>
            </a:extLst>
          </p:cNvPr>
          <p:cNvGraphicFramePr>
            <a:graphicFrameLocks noGrp="1"/>
          </p:cNvGraphicFramePr>
          <p:nvPr/>
        </p:nvGraphicFramePr>
        <p:xfrm>
          <a:off x="6466783" y="3737244"/>
          <a:ext cx="5545195" cy="3101416"/>
        </p:xfrm>
        <a:graphic>
          <a:graphicData uri="http://schemas.openxmlformats.org/drawingml/2006/table">
            <a:tbl>
              <a:tblPr firstRow="1" bandRow="1">
                <a:effectLst/>
                <a:tableStyleId>{5940675A-B579-460E-94D1-54222C63F5DA}</a:tableStyleId>
              </a:tblPr>
              <a:tblGrid>
                <a:gridCol w="2818619">
                  <a:extLst>
                    <a:ext uri="{9D8B030D-6E8A-4147-A177-3AD203B41FA5}">
                      <a16:colId xmlns:a16="http://schemas.microsoft.com/office/drawing/2014/main" val="3627281489"/>
                    </a:ext>
                  </a:extLst>
                </a:gridCol>
                <a:gridCol w="2726576">
                  <a:extLst>
                    <a:ext uri="{9D8B030D-6E8A-4147-A177-3AD203B41FA5}">
                      <a16:colId xmlns:a16="http://schemas.microsoft.com/office/drawing/2014/main" val="544677657"/>
                    </a:ext>
                  </a:extLst>
                </a:gridCol>
              </a:tblGrid>
              <a:tr h="3101416">
                <a:tc>
                  <a:txBody>
                    <a:bodyPr/>
                    <a:lstStyle/>
                    <a:p>
                      <a:pPr lvl="0"/>
                      <a:r>
                        <a:rPr lang="en-GB" sz="800" b="1" u="sng"/>
                        <a:t>Evidence that religion is still important</a:t>
                      </a:r>
                      <a:endParaRPr lang="en-GB" sz="800"/>
                    </a:p>
                    <a:p>
                      <a:pPr marL="171450" lvl="0" indent="-171450">
                        <a:buSzPct val="100000"/>
                        <a:buFont typeface="Arial" pitchFamily="34"/>
                        <a:buChar char="•"/>
                      </a:pPr>
                      <a:r>
                        <a:rPr lang="en-GB" sz="800"/>
                        <a:t>Even though traditional religion is losing some of its appeal, 86 percent of the world's population are religious.</a:t>
                      </a:r>
                    </a:p>
                    <a:p>
                      <a:pPr marL="0" lvl="0" indent="0">
                        <a:buNone/>
                      </a:pPr>
                      <a:endParaRPr lang="en-GB" sz="800"/>
                    </a:p>
                    <a:p>
                      <a:pPr marL="171450" lvl="0" indent="-171450">
                        <a:buSzPct val="100000"/>
                        <a:buFont typeface="Arial" pitchFamily="34"/>
                        <a:buChar char="•"/>
                      </a:pPr>
                      <a:r>
                        <a:rPr lang="en-GB" sz="800"/>
                        <a:t>Religion is still very important  in much of the Middle East and Latin America and Africa. </a:t>
                      </a:r>
                    </a:p>
                    <a:p>
                      <a:pPr marL="171450" lvl="0" indent="-171450">
                        <a:buSzPct val="100000"/>
                        <a:buFont typeface="Arial" pitchFamily="34"/>
                        <a:buChar char="•"/>
                      </a:pPr>
                      <a:endParaRPr lang="en-GB" sz="800"/>
                    </a:p>
                    <a:p>
                      <a:pPr marL="171450" lvl="0" indent="-171450">
                        <a:buSzPct val="100000"/>
                        <a:buFont typeface="Arial" pitchFamily="34"/>
                        <a:buChar char="•"/>
                      </a:pPr>
                      <a:r>
                        <a:rPr lang="en-GB" sz="800"/>
                        <a:t>By 2060 two thirds of the worlds population with be Muslim or Christian. These faiths are growing.</a:t>
                      </a:r>
                    </a:p>
                    <a:p>
                      <a:pPr marL="171450" lvl="0" indent="-171450">
                        <a:buSzPct val="100000"/>
                        <a:buFont typeface="Arial" pitchFamily="34"/>
                        <a:buChar char="•"/>
                      </a:pPr>
                      <a:endParaRPr lang="en-GB" sz="800"/>
                    </a:p>
                    <a:p>
                      <a:pPr marL="171450" lvl="0" indent="-171450">
                        <a:buSzPct val="100000"/>
                        <a:buFont typeface="Arial" pitchFamily="34"/>
                        <a:buChar char="•"/>
                      </a:pPr>
                      <a:r>
                        <a:rPr lang="en-GB" sz="800"/>
                        <a:t>Evangelical Christians were largely responsible for electing Donald Trump. They are a very large and powerful group. </a:t>
                      </a:r>
                    </a:p>
                    <a:p>
                      <a:pPr marL="171450" lvl="0" indent="-171450">
                        <a:buSzPct val="100000"/>
                        <a:buFont typeface="Arial" pitchFamily="34"/>
                        <a:buChar char="•"/>
                      </a:pPr>
                      <a:endParaRPr lang="en-GB" sz="800"/>
                    </a:p>
                    <a:p>
                      <a:pPr marL="171450" lvl="0" indent="-171450">
                        <a:buSzPct val="100000"/>
                        <a:buFont typeface="Arial" pitchFamily="34"/>
                        <a:buChar char="•"/>
                      </a:pPr>
                      <a:r>
                        <a:rPr lang="en-GB" sz="800"/>
                        <a:t>Religion offers people hope and comfort especially at times of need and loss. E.g. Belief in an afterlife helps deal with the loss of a loved one. </a:t>
                      </a:r>
                    </a:p>
                    <a:p>
                      <a:pPr marL="171450" lvl="0" indent="-171450">
                        <a:buSzPct val="100000"/>
                        <a:buFont typeface="Arial" pitchFamily="34"/>
                        <a:buChar char="•"/>
                      </a:pPr>
                      <a:endParaRPr lang="en-GB" sz="800"/>
                    </a:p>
                    <a:p>
                      <a:pPr marL="171450" lvl="0" indent="-171450">
                        <a:buSzPct val="100000"/>
                        <a:buFont typeface="Arial" pitchFamily="34"/>
                        <a:buChar char="•"/>
                      </a:pPr>
                      <a:r>
                        <a:rPr lang="en-GB" sz="800"/>
                        <a:t>Religious organisations often fight for human rights and run charities.</a:t>
                      </a:r>
                    </a:p>
                    <a:p>
                      <a:pPr marL="171450" lvl="0" indent="-171450">
                        <a:buSzPct val="100000"/>
                        <a:buFont typeface="Arial" pitchFamily="34"/>
                        <a:buChar char="•"/>
                      </a:pPr>
                      <a:endParaRPr lang="en-GB" sz="800"/>
                    </a:p>
                    <a:p>
                      <a:pPr marL="171450" lvl="0" indent="-171450">
                        <a:buSzPct val="100000"/>
                        <a:buFont typeface="Arial" pitchFamily="34"/>
                        <a:buChar char="•"/>
                      </a:pPr>
                      <a:r>
                        <a:rPr lang="en-GB" sz="800"/>
                        <a:t>Christianity has heavy influence on UK life, e.g, holidays (Christmas / Easter), pop music, (Stormzi) Food (Fish on Friday) Assembly in schools usually include a prayer etc.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en-GB" sz="800" b="1" u="sng"/>
                        <a:t>Evidence that religion is losing importance</a:t>
                      </a:r>
                    </a:p>
                    <a:p>
                      <a:pPr marL="171450" lvl="0" indent="-171450">
                        <a:buSzPct val="100000"/>
                        <a:buFont typeface="Arial" pitchFamily="34"/>
                        <a:buChar char="•"/>
                      </a:pPr>
                      <a:r>
                        <a:rPr lang="en-GB" sz="800" b="0" u="none"/>
                        <a:t>In the UK, the number of people saying they have no religion is growing.  From 15% in 2001 to 37.2% in 2021</a:t>
                      </a:r>
                    </a:p>
                    <a:p>
                      <a:pPr marL="171450" lvl="0" indent="-171450">
                        <a:buSzPct val="100000"/>
                        <a:buFont typeface="Arial" pitchFamily="34"/>
                        <a:buChar char="•"/>
                      </a:pPr>
                      <a:endParaRPr lang="en-GB" sz="800" b="0" u="none"/>
                    </a:p>
                    <a:p>
                      <a:pPr marL="171450" lvl="0" indent="-171450">
                        <a:buSzPct val="100000"/>
                        <a:buFont typeface="Arial" pitchFamily="34"/>
                        <a:buChar char="•"/>
                      </a:pPr>
                      <a:r>
                        <a:rPr lang="en-GB" sz="800" b="0" u="none"/>
                        <a:t>Even though many people in the UK celebrate Christmas and Easter, many do so in a </a:t>
                      </a:r>
                      <a:r>
                        <a:rPr lang="en-GB" sz="800" b="1" u="none"/>
                        <a:t>secular</a:t>
                      </a:r>
                      <a:r>
                        <a:rPr lang="en-GB" sz="800" b="0" u="none"/>
                        <a:t> (non-religious) way. </a:t>
                      </a:r>
                    </a:p>
                    <a:p>
                      <a:pPr marL="171450" lvl="0" indent="-171450">
                        <a:buSzPct val="100000"/>
                        <a:buFont typeface="Arial" pitchFamily="34"/>
                        <a:buChar char="•"/>
                      </a:pPr>
                      <a:endParaRPr lang="en-GB" sz="800" b="0" u="none"/>
                    </a:p>
                    <a:p>
                      <a:pPr marL="171450" lvl="0" indent="-171450">
                        <a:buSzPct val="100000"/>
                        <a:buFont typeface="Arial" pitchFamily="34"/>
                        <a:buChar char="•"/>
                      </a:pPr>
                      <a:r>
                        <a:rPr lang="en-GB" sz="800" b="0" u="none"/>
                        <a:t>For many people science provides  many of the answers that religion used to provide. E.g How the universe began. </a:t>
                      </a:r>
                    </a:p>
                    <a:p>
                      <a:pPr marL="171450" lvl="0" indent="-171450">
                        <a:buSzPct val="100000"/>
                        <a:buFont typeface="Arial" pitchFamily="34"/>
                        <a:buChar char="•"/>
                      </a:pPr>
                      <a:endParaRPr lang="en-GB" sz="800" b="0" u="none"/>
                    </a:p>
                    <a:p>
                      <a:pPr marL="171450" lvl="0" indent="-171450">
                        <a:buSzPct val="100000"/>
                        <a:buFont typeface="Arial" pitchFamily="34"/>
                        <a:buChar char="•"/>
                      </a:pPr>
                      <a:r>
                        <a:rPr lang="en-GB" sz="800" b="0" u="none"/>
                        <a:t>One of the biggest charities fighting for human rights around the world is Amnesty international and that is a nonreligious organisation. </a:t>
                      </a:r>
                    </a:p>
                    <a:p>
                      <a:pPr marL="171450" lvl="0" indent="-171450">
                        <a:buSzPct val="100000"/>
                        <a:buFont typeface="Arial" pitchFamily="34"/>
                        <a:buChar char="•"/>
                      </a:pPr>
                      <a:endParaRPr lang="en-GB" sz="800" b="0" u="none"/>
                    </a:p>
                    <a:p>
                      <a:pPr marL="171450" lvl="0" indent="-171450">
                        <a:buSzPct val="100000"/>
                        <a:buFont typeface="Arial" pitchFamily="34"/>
                        <a:buChar char="•"/>
                      </a:pPr>
                      <a:r>
                        <a:rPr lang="en-GB" sz="800" b="0" u="none"/>
                        <a:t>There is evidence that in the UK, much of Europe and in the USA the influence of religion is decreasing.</a:t>
                      </a:r>
                    </a:p>
                    <a:p>
                      <a:pPr marL="171450" lvl="0" indent="-171450">
                        <a:buSzPct val="100000"/>
                        <a:buFont typeface="Arial" pitchFamily="34"/>
                        <a:buChar char="•"/>
                      </a:pPr>
                      <a:endParaRPr lang="en-GB" sz="800" b="0" u="none"/>
                    </a:p>
                    <a:p>
                      <a:pPr marL="171450" lvl="0" indent="-171450">
                        <a:buSzPct val="100000"/>
                        <a:buFont typeface="Arial" pitchFamily="34"/>
                        <a:buChar char="•"/>
                      </a:pPr>
                      <a:r>
                        <a:rPr lang="en-GB" sz="800" b="0" u="none"/>
                        <a:t>Schools in the UK often ignore the law for a daily act of worship, ‘broadly Christian’ in nature.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368638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6065620d-dedf-4afc-a0b1-2a216887391d" xsi:nil="true"/>
    <lcf76f155ced4ddcb4097134ff3c332f xmlns="b35b5e6e-70c0-49f1-ac7d-c9f36d420d30">
      <Terms xmlns="http://schemas.microsoft.com/office/infopath/2007/PartnerControls"/>
    </lcf76f155ced4ddcb4097134ff3c332f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83A8C1E827A394BBA5E79BEF4F788A7" ma:contentTypeVersion="15" ma:contentTypeDescription="Create a new document." ma:contentTypeScope="" ma:versionID="2547a66617b8a66b38ed5749d8bbbe9c">
  <xsd:schema xmlns:xsd="http://www.w3.org/2001/XMLSchema" xmlns:xs="http://www.w3.org/2001/XMLSchema" xmlns:p="http://schemas.microsoft.com/office/2006/metadata/properties" xmlns:ns2="b35b5e6e-70c0-49f1-ac7d-c9f36d420d30" xmlns:ns3="6065620d-dedf-4afc-a0b1-2a216887391d" targetNamespace="http://schemas.microsoft.com/office/2006/metadata/properties" ma:root="true" ma:fieldsID="c0b32205b794eec201c0866e8135ad5b" ns2:_="" ns3:_="">
    <xsd:import namespace="b35b5e6e-70c0-49f1-ac7d-c9f36d420d30"/>
    <xsd:import namespace="6065620d-dedf-4afc-a0b1-2a216887391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DateTaken" minOccurs="0"/>
                <xsd:element ref="ns2:MediaLengthInSeconds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35b5e6e-70c0-49f1-ac7d-c9f36d420d3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ateTaken" ma:index="11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13" nillable="true" ma:displayName="Location" ma:indexed="true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17" nillable="true" ma:taxonomy="true" ma:internalName="lcf76f155ced4ddcb4097134ff3c332f" ma:taxonomyFieldName="MediaServiceImageTags" ma:displayName="Image Tags" ma:readOnly="false" ma:fieldId="{5cf76f15-5ced-4ddc-b409-7134ff3c332f}" ma:taxonomyMulti="true" ma:sspId="ddb6dc34-1f5c-4b82-be69-624dc3fb14e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ObjectDetectorVersions" ma:index="22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065620d-dedf-4afc-a0b1-2a216887391d" elementFormDefault="qualified">
    <xsd:import namespace="http://schemas.microsoft.com/office/2006/documentManagement/types"/>
    <xsd:import namespace="http://schemas.microsoft.com/office/infopath/2007/PartnerControls"/>
    <xsd:element name="TaxCatchAll" ma:index="18" nillable="true" ma:displayName="Taxonomy Catch All Column" ma:hidden="true" ma:list="{aeb8c4c6-3223-4c49-ba3f-dcd5e4d259cc}" ma:internalName="TaxCatchAll" ma:showField="CatchAllData" ma:web="6065620d-dedf-4afc-a0b1-2a216887391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299FF2B-3E05-446B-8FE8-66884B0E85A3}">
  <ds:schemaRefs>
    <ds:schemaRef ds:uri="http://purl.org/dc/dcmitype/"/>
    <ds:schemaRef ds:uri="http://schemas.microsoft.com/office/2006/documentManagement/types"/>
    <ds:schemaRef ds:uri="b35b5e6e-70c0-49f1-ac7d-c9f36d420d30"/>
    <ds:schemaRef ds:uri="http://schemas.microsoft.com/office/2006/metadata/properties"/>
    <ds:schemaRef ds:uri="http://www.w3.org/XML/1998/namespace"/>
    <ds:schemaRef ds:uri="http://schemas.microsoft.com/office/infopath/2007/PartnerControls"/>
    <ds:schemaRef ds:uri="http://schemas.openxmlformats.org/package/2006/metadata/core-properties"/>
    <ds:schemaRef ds:uri="6065620d-dedf-4afc-a0b1-2a216887391d"/>
    <ds:schemaRef ds:uri="http://purl.org/dc/terms/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2ED62FD9-E5CC-4B1D-AA62-1D0DCE1B402A}"/>
</file>

<file path=customXml/itemProps3.xml><?xml version="1.0" encoding="utf-8"?>
<ds:datastoreItem xmlns:ds="http://schemas.openxmlformats.org/officeDocument/2006/customXml" ds:itemID="{0CCFD6ED-9ACD-4F10-BFDA-395F343E3F2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1058</TotalTime>
  <Words>2549</Words>
  <Application>Microsoft Office PowerPoint</Application>
  <PresentationFormat>Widescreen</PresentationFormat>
  <Paragraphs>250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Symbol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Cosgrove D</dc:creator>
  <cp:lastModifiedBy>Cosgrove D</cp:lastModifiedBy>
  <cp:revision>35</cp:revision>
  <dcterms:created xsi:type="dcterms:W3CDTF">2023-08-23T10:22:53Z</dcterms:created>
  <dcterms:modified xsi:type="dcterms:W3CDTF">2023-10-17T13:07:13Z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0x010100483A8C1E827A394BBA5E79BEF4F788A7</vt:lpwstr>
  </property>
  <property fmtid="{D5CDD505-2E9C-101B-9397-08002B2CF9AE}" pid="3" name="MediaServiceImageTags">
    <vt:lpwstr/>
  </property>
</Properties>
</file>